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300" r:id="rId2"/>
    <p:sldId id="295" r:id="rId3"/>
    <p:sldId id="258" r:id="rId4"/>
    <p:sldId id="422" r:id="rId5"/>
    <p:sldId id="428" r:id="rId6"/>
    <p:sldId id="429" r:id="rId7"/>
    <p:sldId id="430" r:id="rId8"/>
    <p:sldId id="431" r:id="rId9"/>
    <p:sldId id="299" r:id="rId10"/>
    <p:sldId id="419" r:id="rId11"/>
    <p:sldId id="397" r:id="rId12"/>
    <p:sldId id="432" r:id="rId13"/>
    <p:sldId id="302" r:id="rId14"/>
    <p:sldId id="303" r:id="rId15"/>
    <p:sldId id="306" r:id="rId16"/>
    <p:sldId id="304" r:id="rId17"/>
    <p:sldId id="305" r:id="rId18"/>
    <p:sldId id="382" r:id="rId19"/>
    <p:sldId id="371" r:id="rId20"/>
    <p:sldId id="310" r:id="rId21"/>
    <p:sldId id="4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81704" autoAdjust="0"/>
  </p:normalViewPr>
  <p:slideViewPr>
    <p:cSldViewPr snapToGrid="0">
      <p:cViewPr varScale="1">
        <p:scale>
          <a:sx n="93" d="100"/>
          <a:sy n="93" d="100"/>
        </p:scale>
        <p:origin x="12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CE6C9-289A-41FB-BBD1-5D9C61A032CA}" type="datetimeFigureOut">
              <a:rPr lang="en-US" smtClean="0"/>
              <a:t>11/15/2019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49A64-D430-4DB7-A552-417943F76AE4}" type="slidenum">
              <a:rPr lang="en-US" smtClean="0"/>
              <a:t>‹#›</a:t>
            </a:fld>
            <a:endParaRPr lang="en-US"/>
          </a:p>
        </p:txBody>
      </p:sp>
    </p:spTree>
    <p:extLst>
      <p:ext uri="{BB962C8B-B14F-4D97-AF65-F5344CB8AC3E}">
        <p14:creationId xmlns:p14="http://schemas.microsoft.com/office/powerpoint/2010/main" val="260230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and Welcome. My name is Zach Graff—I’m an engineer with CAD Masters where I’ve worked for the last 10 years implementing, customizing, and training Autodesk software for the AEC industry. Today I’m going to spend some time talking about and showing you BIM 360 as it applies specifically to the world of Civil Design. I’ll take some time to give some background info, then show you the basics of BIM 360 Docs and the new Civil Specific features of BIM 360 Design.</a:t>
            </a:r>
          </a:p>
          <a:p>
            <a:endParaRPr lang="en-US" dirty="0"/>
          </a:p>
        </p:txBody>
      </p:sp>
    </p:spTree>
    <p:extLst>
      <p:ext uri="{BB962C8B-B14F-4D97-AF65-F5344CB8AC3E}">
        <p14:creationId xmlns:p14="http://schemas.microsoft.com/office/powerpoint/2010/main" val="2152315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Enter the BIM 360 platform. Autodesk brought everything together into a single BIM 360 brand that supports Design, Build &amp; Operate. BIM 360 aggregates and unifies all project data into one single source of truth. Providing real time access to the current model for all stakeholders while allowing collaboration, transparency and accountability.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E9330B-B1DA-214B-A229-0CB8492B91A5}"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5846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now we’ll take a look at BIM 360 Design built for collaboration by engineers, architects, and all project stakeholders.</a:t>
            </a:r>
          </a:p>
        </p:txBody>
      </p:sp>
    </p:spTree>
    <p:extLst>
      <p:ext uri="{BB962C8B-B14F-4D97-AF65-F5344CB8AC3E}">
        <p14:creationId xmlns:p14="http://schemas.microsoft.com/office/powerpoint/2010/main" val="2027545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just a quick reminder of our challenges, so we can see how BIM 360 Design addresses them.</a:t>
            </a:r>
          </a:p>
        </p:txBody>
      </p:sp>
    </p:spTree>
    <p:extLst>
      <p:ext uri="{BB962C8B-B14F-4D97-AF65-F5344CB8AC3E}">
        <p14:creationId xmlns:p14="http://schemas.microsoft.com/office/powerpoint/2010/main" val="2804677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BIM 360 you restrict access to folders based on user, role or company. Multiple access levels allow you to assign the correct level of access for the situation. Give each company their own private folder, group collaboration folders, give project managers access to all files—with the right combination you have flexibility to easily control who sees what, and what they can do with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E11E-DB83-4914-A1FF-4AA92774BF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177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Team communication can be made more efficient – it’s easy to ensure that your project team is always aware of the projects overall progress.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and manage transmittals to package up design documents at key stages in the project. It’s easy to go back and look at the transmittals throughout the life of the projects to see the correct version of each file included.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review packages to manage the approval process. Design the review with as many steps and people as you need to move files through the process you already use.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both transmittals and reviews, track who did what and when for every instance, throughout the entire project.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that everyone meets their milestones and deadlines and reduce the time it takes to effectively review design revisions.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E11E-DB83-4914-A1FF-4AA92774BF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32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Hold your project team accountable by ensuring that everyone in the project is completing their tasks in a timely manner by using issues. Use BIM 360’s issue tracking and management tool to put context around issue resolution with the ability to pin an issue to any 2D or 3D design location, collaborate with comment threads, add photos, assign work and track resolution through inspection.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E11E-DB83-4914-A1FF-4AA92774BF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36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 concern is alleviating complex projects by enabling members to better collaborate on designs, you can use BIM 360 Design to enable anytime, anywhere access to Civil 3D projects. With this ability, you can extend file collaboration to project teams in any location, while centralizing efforts of distributed teams. You can also better allocate resources and assign the best team members with the most relevant skill sets to each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E11E-DB83-4914-A1FF-4AA92774BF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38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 concern is having access to a tool that is purpose built for AEC Design projects and provides useful BIM data, Project Home provides a unified view into important, relevant, and actionable information from across BIM 360 to users. This allows you to quickly evaluate areas that require attention for you or your team. From Project Home, you can easily navigate to other BIM 360 modules to continue your work. This is a part of our efforts to make the BIM 360 experience more unified, simple, and data centric for our customers.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E11E-DB83-4914-A1FF-4AA92774BF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112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BIM 360 Design for Civil 3D allows civil infrastructure professionals and extended project team stakeholders, whether within one firm or across multiple firms, to collaborate securely and store data on the BIM 360 platform for AEC projects.</a:t>
            </a:r>
          </a:p>
          <a:p>
            <a:r>
              <a:rPr lang="en-US" sz="1200" kern="1200" dirty="0">
                <a:solidFill>
                  <a:schemeClr val="tx1"/>
                </a:solidFill>
                <a:effectLst/>
                <a:latin typeface="+mn-lt"/>
                <a:ea typeface="+mn-ea"/>
                <a:cs typeface="+mn-cs"/>
              </a:rPr>
              <a:t>BIM 360 Design for Civil 3D includes 3 key items: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Collaboration for Civil 3D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Document Management module on the BIM 360 platform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Desktop Connector</a:t>
            </a:r>
          </a:p>
          <a:p>
            <a:r>
              <a:rPr lang="en-US" sz="1200" kern="1200" dirty="0">
                <a:solidFill>
                  <a:schemeClr val="tx1"/>
                </a:solidFill>
                <a:effectLst/>
                <a:latin typeface="+mn-lt"/>
                <a:ea typeface="+mn-ea"/>
                <a:cs typeface="+mn-cs"/>
              </a:rPr>
              <a:t>With BIM 360 Design’s Collaboration for Civil 3D, you can access your BIM 360 drawings directly from the Civil 3D start menu. Collaboration for Civil 3D also allows users to store and consume </a:t>
            </a:r>
            <a:r>
              <a:rPr lang="en-US" sz="1200" kern="1200" dirty="0" err="1">
                <a:solidFill>
                  <a:schemeClr val="tx1"/>
                </a:solidFill>
                <a:effectLst/>
                <a:latin typeface="+mn-lt"/>
                <a:ea typeface="+mn-ea"/>
                <a:cs typeface="+mn-cs"/>
              </a:rPr>
              <a:t>xrefs</a:t>
            </a:r>
            <a:r>
              <a:rPr lang="en-US" sz="1200" kern="1200" dirty="0">
                <a:solidFill>
                  <a:schemeClr val="tx1"/>
                </a:solidFill>
                <a:effectLst/>
                <a:latin typeface="+mn-lt"/>
                <a:ea typeface="+mn-ea"/>
                <a:cs typeface="+mn-cs"/>
              </a:rPr>
              <a:t> from the cloud and create and manage data references such as surfaces, alignments and corridors. As team members open or create files, Automated File Locking ensures data integrity by keeping other users out.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E9330B-B1DA-214B-A229-0CB8492B91A5}"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sym typeface="Helvetica Light"/>
            </a:endParaRPr>
          </a:p>
        </p:txBody>
      </p:sp>
    </p:spTree>
    <p:extLst>
      <p:ext uri="{BB962C8B-B14F-4D97-AF65-F5344CB8AC3E}">
        <p14:creationId xmlns:p14="http://schemas.microsoft.com/office/powerpoint/2010/main" val="547796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get faster, more efficient Civil 3D collaboration. You have anytime access to Civil 3D models—from anywhere in the world, which can give you access to more projects—extend your reach to locations outside your physical address. You can better allocate team talent and resources by putting team members with the best skillset in an area on that part of the project. Finally, you can include everyone—partners or consultants who don’t use Civil 3D still have a real time view of models for faster communication and better buy in.</a:t>
            </a:r>
          </a:p>
        </p:txBody>
      </p:sp>
    </p:spTree>
    <p:extLst>
      <p:ext uri="{BB962C8B-B14F-4D97-AF65-F5344CB8AC3E}">
        <p14:creationId xmlns:p14="http://schemas.microsoft.com/office/powerpoint/2010/main" val="86120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Recently, the increase in BIM (Building Information Modeling) has seen an explosion in the tools building designers can use to create data rich models of their designs, visualize them, and share them with distributed project teams easily and securely. The tools available for Civil Designers have slowly followed suit. Of course, we have Civil 3D for the bulk of our work, but also </a:t>
            </a:r>
            <a:r>
              <a:rPr lang="en-US" sz="1200" kern="1200" dirty="0" err="1">
                <a:solidFill>
                  <a:schemeClr val="tx1"/>
                </a:solidFill>
                <a:effectLst/>
                <a:latin typeface="+mn-lt"/>
                <a:ea typeface="+mn-ea"/>
                <a:cs typeface="+mn-cs"/>
              </a:rPr>
              <a:t>Infraworks</a:t>
            </a:r>
            <a:r>
              <a:rPr lang="en-US" sz="1200" kern="1200" dirty="0">
                <a:solidFill>
                  <a:schemeClr val="tx1"/>
                </a:solidFill>
                <a:effectLst/>
                <a:latin typeface="+mn-lt"/>
                <a:ea typeface="+mn-ea"/>
                <a:cs typeface="+mn-cs"/>
              </a:rPr>
              <a:t> for early stage planning and visualization, and 3DS Max Design for compelling still images and animations. Now with the release of BIM 360 Design Collaboration for Civil – we’ve finally got that last piece—a full seat at the BIM 360 table.</a:t>
            </a:r>
          </a:p>
        </p:txBody>
      </p:sp>
    </p:spTree>
    <p:extLst>
      <p:ext uri="{BB962C8B-B14F-4D97-AF65-F5344CB8AC3E}">
        <p14:creationId xmlns:p14="http://schemas.microsoft.com/office/powerpoint/2010/main" val="344862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start collaborating today. </a:t>
            </a:r>
            <a:r>
              <a:rPr lang="en-US" sz="1200" kern="1200">
                <a:solidFill>
                  <a:schemeClr val="tx1"/>
                </a:solidFill>
                <a:effectLst/>
                <a:latin typeface="+mn-lt"/>
                <a:ea typeface="+mn-ea"/>
                <a:cs typeface="+mn-cs"/>
              </a:rPr>
              <a:t>Use BIM 360 Design for team members that will actively work in Civil 3D (or Revit) and BIM 360 Docs for team members that wont but still want to see the current model and participate in reviews and communication.</a:t>
            </a:r>
          </a:p>
        </p:txBody>
      </p:sp>
      <p:sp>
        <p:nvSpPr>
          <p:cNvPr id="4" name="Slide Number Placeholder 3"/>
          <p:cNvSpPr>
            <a:spLocks noGrp="1"/>
          </p:cNvSpPr>
          <p:nvPr>
            <p:ph type="sldNum" sz="quarter" idx="5"/>
          </p:nvPr>
        </p:nvSpPr>
        <p:spPr/>
        <p:txBody>
          <a:bodyPr/>
          <a:lstStyle/>
          <a:p>
            <a:fld id="{77649A64-D430-4DB7-A552-417943F76AE4}" type="slidenum">
              <a:rPr lang="en-US" smtClean="0"/>
              <a:t>20</a:t>
            </a:fld>
            <a:endParaRPr lang="en-US"/>
          </a:p>
        </p:txBody>
      </p:sp>
    </p:spTree>
    <p:extLst>
      <p:ext uri="{BB962C8B-B14F-4D97-AF65-F5344CB8AC3E}">
        <p14:creationId xmlns:p14="http://schemas.microsoft.com/office/powerpoint/2010/main" val="1678873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tifakt ElementOfc"/>
                <a:ea typeface="Helvetica Neue"/>
                <a:cs typeface="Helvetica Neue"/>
                <a:sym typeface="Helvetica Neue"/>
              </a:rPr>
              <a:t>To</a:t>
            </a:r>
            <a:r>
              <a:rPr lang="en-US" sz="1200" kern="1200" baseline="0" dirty="0">
                <a:solidFill>
                  <a:schemeClr val="tx1"/>
                </a:solidFill>
                <a:effectLst/>
                <a:latin typeface="Artifakt ElementOfc"/>
                <a:ea typeface="Helvetica Neue"/>
                <a:cs typeface="Helvetica Neue"/>
                <a:sym typeface="Helvetica Neue"/>
              </a:rPr>
              <a:t> summarize, Autodesk offers two unique tools that work together to improve design collaboration.</a:t>
            </a:r>
          </a:p>
          <a:p>
            <a:endParaRPr lang="en-US" sz="1200" kern="1200" baseline="0" dirty="0">
              <a:solidFill>
                <a:schemeClr val="tx1"/>
              </a:solidFill>
              <a:effectLst/>
              <a:latin typeface="Artifakt ElementOfc"/>
              <a:ea typeface="Helvetica Neue"/>
              <a:cs typeface="Helvetica Neue"/>
              <a:sym typeface="Helvetica Neue"/>
            </a:endParaRPr>
          </a:p>
          <a:p>
            <a:r>
              <a:rPr lang="en-US" sz="1200" kern="1200" dirty="0">
                <a:solidFill>
                  <a:schemeClr val="tx1"/>
                </a:solidFill>
                <a:effectLst/>
                <a:latin typeface="Artifakt ElementOfc"/>
                <a:ea typeface="Helvetica Neue"/>
                <a:cs typeface="Helvetica Neue"/>
                <a:sym typeface="Helvetica Neue"/>
              </a:rPr>
              <a:t>For AEC Design Teams who need to access design data to review, markup, and interact with designs, we offer BIM 360 Doc. It provides centralized project design information makes it easily accessible to extended team members.</a:t>
            </a:r>
          </a:p>
          <a:p>
            <a:r>
              <a:rPr lang="en-US" sz="1200" kern="1200" dirty="0">
                <a:solidFill>
                  <a:schemeClr val="tx1"/>
                </a:solidFill>
                <a:effectLst/>
                <a:latin typeface="Artifakt ElementOfc"/>
                <a:ea typeface="Helvetica Neue"/>
                <a:cs typeface="Helvetica Neue"/>
                <a:sym typeface="Helvetica Neue"/>
              </a:rPr>
              <a:t> </a:t>
            </a:r>
          </a:p>
          <a:p>
            <a:r>
              <a:rPr lang="en-US" sz="1200" kern="1200" dirty="0">
                <a:solidFill>
                  <a:schemeClr val="tx1"/>
                </a:solidFill>
                <a:effectLst/>
                <a:latin typeface="Artifakt ElementOfc"/>
                <a:ea typeface="Helvetica Neue"/>
                <a:cs typeface="Helvetica Neue"/>
                <a:sym typeface="Helvetica Neue"/>
              </a:rPr>
              <a:t>For designers who leverage Civil 3D, we offer BIM 360 Design. Built on top of BIM 360 Docs, BIM 360 Design enables civil design teams to work in a connected environment regardless of user location. </a:t>
            </a:r>
          </a:p>
          <a:p>
            <a:pPr defTabSz="1570276">
              <a:lnSpc>
                <a:spcPct val="90000"/>
              </a:lnSpc>
              <a:spcBef>
                <a:spcPct val="0"/>
              </a:spcBef>
              <a:spcAft>
                <a:spcPct val="35000"/>
              </a:spcAft>
            </a:pPr>
            <a:endParaRPr lang="en-US" sz="4000" dirty="0">
              <a:latin typeface="Artifakt ElementOfc" charset="0"/>
              <a:ea typeface="Artifakt ElementOfc" charset="0"/>
              <a:cs typeface="Artifakt ElementOfc"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7649A64-D430-4DB7-A552-417943F76AE4}" type="slidenum">
              <a:rPr lang="en-US" smtClean="0"/>
              <a:t>21</a:t>
            </a:fld>
            <a:endParaRPr lang="en-US"/>
          </a:p>
        </p:txBody>
      </p:sp>
    </p:spTree>
    <p:extLst>
      <p:ext uri="{BB962C8B-B14F-4D97-AF65-F5344CB8AC3E}">
        <p14:creationId xmlns:p14="http://schemas.microsoft.com/office/powerpoint/2010/main" val="114960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got a larger industry that is moving toward multi-discipline collaboration, and dispersed project teams. Stakeholders increasingly want access to the project at all times and they want a smooth handoff process and the project moves from design, through construction, and into operation. There is more and more data being created throughout this process and BIM 360 helps to package it all together in one location—available and traceable at the end of the project, with smoother handovers along the way.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DD7571-E87A-5642-8000-463B5F50396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sym typeface="Helvetica Light"/>
            </a:endParaRPr>
          </a:p>
        </p:txBody>
      </p:sp>
    </p:spTree>
    <p:extLst>
      <p:ext uri="{BB962C8B-B14F-4D97-AF65-F5344CB8AC3E}">
        <p14:creationId xmlns:p14="http://schemas.microsoft.com/office/powerpoint/2010/main" val="254035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talk about some of the collaboration challenges you’re facing.</a:t>
            </a:r>
          </a:p>
        </p:txBody>
      </p:sp>
    </p:spTree>
    <p:extLst>
      <p:ext uri="{BB962C8B-B14F-4D97-AF65-F5344CB8AC3E}">
        <p14:creationId xmlns:p14="http://schemas.microsoft.com/office/powerpoint/2010/main" val="279669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the issue of Security and Accountability. Are you concerned about who has access to your files? Can you easily control that? Are you aware of who’s doing what in the project? Can you tell when files were created, updated, by who, and what changed?</a:t>
            </a:r>
          </a:p>
        </p:txBody>
      </p:sp>
    </p:spTree>
    <p:extLst>
      <p:ext uri="{BB962C8B-B14F-4D97-AF65-F5344CB8AC3E}">
        <p14:creationId xmlns:p14="http://schemas.microsoft.com/office/powerpoint/2010/main" val="238872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it comes to team communication, are you frustrated working with other teams because you feel your design intent is getting lost in translation before the project even begins?</a:t>
            </a:r>
          </a:p>
        </p:txBody>
      </p:sp>
    </p:spTree>
    <p:extLst>
      <p:ext uri="{BB962C8B-B14F-4D97-AF65-F5344CB8AC3E}">
        <p14:creationId xmlns:p14="http://schemas.microsoft.com/office/powerpoint/2010/main" val="149429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concern is Project complexity. Projects are getting more complex and schedules are getting tighter. When these factors aren’t addressed up front, there are negative impacts on the overall quality of the project. Short term solutions may end up with long term consequences.</a:t>
            </a:r>
          </a:p>
        </p:txBody>
      </p:sp>
    </p:spTree>
    <p:extLst>
      <p:ext uri="{BB962C8B-B14F-4D97-AF65-F5344CB8AC3E}">
        <p14:creationId xmlns:p14="http://schemas.microsoft.com/office/powerpoint/2010/main" val="2286626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last challenge centers on technology itself. Most tools are not purpose-built to handle AEC design Data—and especially not Civil Design data. Have you been using tools, that make collaboration difficult? Where the history of a project is lost, and where the current version of the project has to be hunted down over and over again?</a:t>
            </a:r>
          </a:p>
        </p:txBody>
      </p:sp>
    </p:spTree>
    <p:extLst>
      <p:ext uri="{BB962C8B-B14F-4D97-AF65-F5344CB8AC3E}">
        <p14:creationId xmlns:p14="http://schemas.microsoft.com/office/powerpoint/2010/main" val="3912594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if you could solve all of these challenges? </a:t>
            </a:r>
          </a:p>
        </p:txBody>
      </p:sp>
    </p:spTree>
    <p:extLst>
      <p:ext uri="{BB962C8B-B14F-4D97-AF65-F5344CB8AC3E}">
        <p14:creationId xmlns:p14="http://schemas.microsoft.com/office/powerpoint/2010/main" val="23042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DDB4E0-EDB3-4D6A-8DF0-99F702E0DE00}"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1213896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B4E0-EDB3-4D6A-8DF0-99F702E0DE00}"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2930059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B4E0-EDB3-4D6A-8DF0-99F702E0DE00}"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791651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38400" y="2006600"/>
            <a:ext cx="7315200" cy="2243307"/>
          </a:xfrm>
          <a:prstGeom prst="rect">
            <a:avLst/>
          </a:prstGeom>
        </p:spPr>
      </p:pic>
      <p:sp>
        <p:nvSpPr>
          <p:cNvPr id="5" name="TextBox 4"/>
          <p:cNvSpPr txBox="1"/>
          <p:nvPr userDrawn="1"/>
        </p:nvSpPr>
        <p:spPr>
          <a:xfrm>
            <a:off x="203200" y="6273800"/>
            <a:ext cx="11785603" cy="406400"/>
          </a:xfrm>
          <a:prstGeom prst="rect">
            <a:avLst/>
          </a:prstGeom>
          <a:noFill/>
        </p:spPr>
        <p:txBody>
          <a:bodyPr wrap="square" lIns="0" tIns="0" rIns="0" bIns="0" rtlCol="0" anchor="b">
            <a:noAutofit/>
          </a:bodyPr>
          <a:lstStyle/>
          <a:p>
            <a:pPr>
              <a:lnSpc>
                <a:spcPct val="90000"/>
              </a:lnSpc>
              <a:spcBef>
                <a:spcPts val="400"/>
              </a:spcBef>
            </a:pPr>
            <a:r>
              <a:rPr lang="en-US" sz="800" dirty="0">
                <a:solidFill>
                  <a:schemeClr val="bg2">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a:lnSpc>
                <a:spcPct val="90000"/>
              </a:lnSpc>
              <a:spcBef>
                <a:spcPts val="400"/>
              </a:spcBef>
            </a:pPr>
            <a:r>
              <a:rPr lang="en-US" sz="800" dirty="0">
                <a:solidFill>
                  <a:schemeClr val="bg2">
                    <a:lumMod val="65000"/>
                  </a:schemeClr>
                </a:solidFill>
              </a:rPr>
              <a:t>© 2019 Autodesk. All rights reserved.</a:t>
            </a:r>
          </a:p>
        </p:txBody>
      </p:sp>
    </p:spTree>
    <p:extLst>
      <p:ext uri="{BB962C8B-B14F-4D97-AF65-F5344CB8AC3E}">
        <p14:creationId xmlns:p14="http://schemas.microsoft.com/office/powerpoint/2010/main" val="306977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B4E0-EDB3-4D6A-8DF0-99F702E0DE00}"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85919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DB4E0-EDB3-4D6A-8DF0-99F702E0DE00}"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1547400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DDB4E0-EDB3-4D6A-8DF0-99F702E0DE00}"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210029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DDB4E0-EDB3-4D6A-8DF0-99F702E0DE00}" type="datetimeFigureOut">
              <a:rPr lang="en-US" smtClean="0"/>
              <a:t>11/15/2019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300994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DB4E0-EDB3-4D6A-8DF0-99F702E0DE00}" type="datetimeFigureOut">
              <a:rPr lang="en-US" smtClean="0"/>
              <a:t>11/15/2019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853369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DB4E0-EDB3-4D6A-8DF0-99F702E0DE00}" type="datetimeFigureOut">
              <a:rPr lang="en-US" smtClean="0"/>
              <a:t>11/15/2019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3692186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DDB4E0-EDB3-4D6A-8DF0-99F702E0DE00}"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1476190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DDB4E0-EDB3-4D6A-8DF0-99F702E0DE00}"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563FD-82F6-4F91-BC2E-CCC98A9A5F4E}" type="slidenum">
              <a:rPr lang="en-US" smtClean="0"/>
              <a:t>‹#›</a:t>
            </a:fld>
            <a:endParaRPr lang="en-US"/>
          </a:p>
        </p:txBody>
      </p:sp>
    </p:spTree>
    <p:extLst>
      <p:ext uri="{BB962C8B-B14F-4D97-AF65-F5344CB8AC3E}">
        <p14:creationId xmlns:p14="http://schemas.microsoft.com/office/powerpoint/2010/main" val="220295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4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DB4E0-EDB3-4D6A-8DF0-99F702E0DE00}" type="datetimeFigureOut">
              <a:rPr lang="en-US" smtClean="0"/>
              <a:t>11/15/2019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563FD-82F6-4F91-BC2E-CCC98A9A5F4E}" type="slidenum">
              <a:rPr lang="en-US" smtClean="0"/>
              <a:t>‹#›</a:t>
            </a:fld>
            <a:endParaRPr lang="en-US"/>
          </a:p>
        </p:txBody>
      </p:sp>
    </p:spTree>
    <p:extLst>
      <p:ext uri="{BB962C8B-B14F-4D97-AF65-F5344CB8AC3E}">
        <p14:creationId xmlns:p14="http://schemas.microsoft.com/office/powerpoint/2010/main" val="25400977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png"/><Relationship Id="rId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12"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png"/><Relationship Id="rId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png"/><Relationship Id="rId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png"/><Relationship Id="rId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png"/><Relationship Id="rId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png"/><Relationship Id="rId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t="-17000" b="-17000"/>
          </a:stretch>
        </a:blipFill>
        <a:effectLst/>
      </p:bgPr>
    </p:bg>
    <p:spTree>
      <p:nvGrpSpPr>
        <p:cNvPr id="1" name=""/>
        <p:cNvGrpSpPr/>
        <p:nvPr/>
      </p:nvGrpSpPr>
      <p:grpSpPr>
        <a:xfrm>
          <a:off x="0" y="0"/>
          <a:ext cx="0" cy="0"/>
          <a:chOff x="0" y="0"/>
          <a:chExt cx="0" cy="0"/>
        </a:xfrm>
      </p:grpSpPr>
      <p:sp>
        <p:nvSpPr>
          <p:cNvPr id="22" name="Shape 144"/>
          <p:cNvSpPr txBox="1">
            <a:spLocks/>
          </p:cNvSpPr>
          <p:nvPr/>
        </p:nvSpPr>
        <p:spPr>
          <a:xfrm>
            <a:off x="615837" y="2457450"/>
            <a:ext cx="11445081" cy="131206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1pPr>
            <a:lvl2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2pPr>
            <a:lvl3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3pPr>
            <a:lvl4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4pPr>
            <a:lvl5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5pPr>
            <a:lvl6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6pPr>
            <a:lvl7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7pPr>
            <a:lvl8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8pPr>
            <a:lvl9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9pPr>
          </a:lstStyle>
          <a:p>
            <a:pPr defTabSz="332720">
              <a:lnSpc>
                <a:spcPct val="100000"/>
              </a:lnSpc>
              <a:defRPr sz="8100" spc="-162">
                <a:solidFill>
                  <a:srgbClr val="FFFFFF"/>
                </a:solidFill>
                <a:latin typeface="Artifakt Element"/>
                <a:ea typeface="Artifakt Element"/>
                <a:cs typeface="Artifakt Element"/>
                <a:sym typeface="Artifakt Element"/>
              </a:defRPr>
            </a:pPr>
            <a:r>
              <a:rPr lang="en-US" sz="4050" kern="0" spc="-121" dirty="0">
                <a:solidFill>
                  <a:schemeClr val="accent1">
                    <a:lumMod val="50000"/>
                  </a:schemeClr>
                </a:solidFill>
                <a:latin typeface="Artifakt Element"/>
                <a:ea typeface="Artifakt Element"/>
                <a:cs typeface="Artifakt Element"/>
                <a:sym typeface="Artifakt Element"/>
              </a:rPr>
              <a:t>Collaboration for Civil 3D</a:t>
            </a:r>
            <a:endParaRPr lang="en-US" sz="4050" kern="0" spc="-81" dirty="0">
              <a:solidFill>
                <a:schemeClr val="accent1">
                  <a:lumMod val="50000"/>
                </a:schemeClr>
              </a:solidFill>
              <a:latin typeface="Artifakt Element"/>
              <a:ea typeface="Artifakt Element"/>
              <a:cs typeface="Artifakt Element"/>
              <a:sym typeface="Artifakt Element"/>
            </a:endParaRPr>
          </a:p>
        </p:txBody>
      </p:sp>
      <p:sp>
        <p:nvSpPr>
          <p:cNvPr id="23" name="Shape 150"/>
          <p:cNvSpPr txBox="1">
            <a:spLocks/>
          </p:cNvSpPr>
          <p:nvPr/>
        </p:nvSpPr>
        <p:spPr>
          <a:xfrm>
            <a:off x="622300" y="4379119"/>
            <a:ext cx="7196138" cy="38735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marL="0" marR="0" indent="0" algn="l" defTabSz="821531" rtl="0" latinLnBrk="0">
              <a:lnSpc>
                <a:spcPct val="100000"/>
              </a:lnSpc>
              <a:spcBef>
                <a:spcPts val="0"/>
              </a:spcBef>
              <a:spcAft>
                <a:spcPts val="0"/>
              </a:spcAft>
              <a:buClrTx/>
              <a:buSzTx/>
              <a:buFontTx/>
              <a:buNone/>
              <a:tabLst/>
              <a:defRPr sz="4400" b="0" i="0" u="none" strike="noStrike" cap="none" spc="-88" baseline="0">
                <a:ln>
                  <a:noFill/>
                </a:ln>
                <a:solidFill>
                  <a:srgbClr val="FFFFFF"/>
                </a:solidFill>
                <a:uFillTx/>
                <a:latin typeface="Artifakt Element"/>
                <a:ea typeface="Artifakt Element"/>
                <a:cs typeface="Artifakt Element"/>
                <a:sym typeface="Artifakt Element"/>
              </a:defRPr>
            </a:lvl1pPr>
            <a:lvl2pPr marL="876300" marR="0" indent="-533400" algn="l" defTabSz="1828800" rtl="0" latinLnBrk="0">
              <a:lnSpc>
                <a:spcPct val="90000"/>
              </a:lnSpc>
              <a:spcBef>
                <a:spcPts val="1800"/>
              </a:spcBef>
              <a:spcAft>
                <a:spcPts val="0"/>
              </a:spcAft>
              <a:buClrTx/>
              <a:buSzPct val="100000"/>
              <a:buFont typeface="Arial"/>
              <a:buChar char="•"/>
              <a:tabLst/>
              <a:defRPr sz="5600" b="0" i="0" u="none" strike="noStrike" cap="none" spc="0" baseline="0">
                <a:ln>
                  <a:noFill/>
                </a:ln>
                <a:solidFill>
                  <a:srgbClr val="000000"/>
                </a:solidFill>
                <a:uFillTx/>
                <a:latin typeface="Artifakt ElementOfc"/>
                <a:ea typeface="Artifakt ElementOfc"/>
                <a:cs typeface="Artifakt ElementOfc"/>
                <a:sym typeface="Artifakt ElementOfc"/>
              </a:defRPr>
            </a:lvl2pPr>
            <a:lvl3pPr marL="1325879" marR="0" indent="-640079" algn="l" defTabSz="1828800" rtl="0" latinLnBrk="0">
              <a:lnSpc>
                <a:spcPct val="90000"/>
              </a:lnSpc>
              <a:spcBef>
                <a:spcPts val="1800"/>
              </a:spcBef>
              <a:spcAft>
                <a:spcPts val="0"/>
              </a:spcAft>
              <a:buClrTx/>
              <a:buSzPct val="100000"/>
              <a:buFont typeface="Arial"/>
              <a:buChar char="•"/>
              <a:tabLst/>
              <a:defRPr sz="5600" b="0" i="0" u="none" strike="noStrike" cap="none" spc="0" baseline="0">
                <a:ln>
                  <a:noFill/>
                </a:ln>
                <a:solidFill>
                  <a:srgbClr val="000000"/>
                </a:solidFill>
                <a:uFillTx/>
                <a:latin typeface="Artifakt ElementOfc"/>
                <a:ea typeface="Artifakt ElementOfc"/>
                <a:cs typeface="Artifakt ElementOfc"/>
                <a:sym typeface="Artifakt ElementOfc"/>
              </a:defRPr>
            </a:lvl3pPr>
            <a:lvl4pPr marL="1767253" marR="0" indent="-738553" algn="l" defTabSz="1828800" rtl="0" latinLnBrk="0">
              <a:lnSpc>
                <a:spcPct val="90000"/>
              </a:lnSpc>
              <a:spcBef>
                <a:spcPts val="1800"/>
              </a:spcBef>
              <a:spcAft>
                <a:spcPts val="0"/>
              </a:spcAft>
              <a:buClrTx/>
              <a:buSzPct val="100000"/>
              <a:buFont typeface="Arial"/>
              <a:buChar char="•"/>
              <a:tabLst/>
              <a:defRPr sz="5600" b="0" i="0" u="none" strike="noStrike" cap="none" spc="0" baseline="0">
                <a:ln>
                  <a:noFill/>
                </a:ln>
                <a:solidFill>
                  <a:srgbClr val="000000"/>
                </a:solidFill>
                <a:uFillTx/>
                <a:latin typeface="Artifakt ElementOfc"/>
                <a:ea typeface="Artifakt ElementOfc"/>
                <a:cs typeface="Artifakt ElementOfc"/>
                <a:sym typeface="Artifakt ElementOfc"/>
              </a:defRPr>
            </a:lvl4pPr>
            <a:lvl5pPr marL="2110153" marR="0" indent="-738553" algn="l" defTabSz="1828800" rtl="0" latinLnBrk="0">
              <a:lnSpc>
                <a:spcPct val="90000"/>
              </a:lnSpc>
              <a:spcBef>
                <a:spcPts val="1800"/>
              </a:spcBef>
              <a:spcAft>
                <a:spcPts val="0"/>
              </a:spcAft>
              <a:buClrTx/>
              <a:buSzPct val="100000"/>
              <a:buFont typeface="Arial"/>
              <a:buChar char="•"/>
              <a:tabLst/>
              <a:defRPr sz="5600" b="0" i="0" u="none" strike="noStrike" cap="none" spc="0" baseline="0">
                <a:ln>
                  <a:noFill/>
                </a:ln>
                <a:solidFill>
                  <a:srgbClr val="000000"/>
                </a:solidFill>
                <a:uFillTx/>
                <a:latin typeface="Artifakt ElementOfc"/>
                <a:ea typeface="Artifakt ElementOfc"/>
                <a:cs typeface="Artifakt ElementOfc"/>
                <a:sym typeface="Artifakt ElementOfc"/>
              </a:defRPr>
            </a:lvl5pPr>
            <a:lvl6pPr marL="2453053" marR="0" indent="-738553" algn="l" defTabSz="1828800" rtl="0" latinLnBrk="0">
              <a:lnSpc>
                <a:spcPct val="90000"/>
              </a:lnSpc>
              <a:spcBef>
                <a:spcPts val="1800"/>
              </a:spcBef>
              <a:spcAft>
                <a:spcPts val="0"/>
              </a:spcAft>
              <a:buClrTx/>
              <a:buSzPct val="100000"/>
              <a:buFont typeface="Arial"/>
              <a:buChar char="•"/>
              <a:tabLst/>
              <a:defRPr sz="5600" b="0" i="0" u="none" strike="noStrike" cap="none" spc="0" baseline="0">
                <a:ln>
                  <a:noFill/>
                </a:ln>
                <a:solidFill>
                  <a:srgbClr val="000000"/>
                </a:solidFill>
                <a:uFillTx/>
                <a:latin typeface="Artifakt ElementOfc"/>
                <a:ea typeface="Artifakt ElementOfc"/>
                <a:cs typeface="Artifakt ElementOfc"/>
                <a:sym typeface="Artifakt ElementOfc"/>
              </a:defRPr>
            </a:lvl6pPr>
            <a:lvl7pPr marL="2795953" marR="0" indent="-738553" algn="l" defTabSz="1828800" rtl="0" latinLnBrk="0">
              <a:lnSpc>
                <a:spcPct val="90000"/>
              </a:lnSpc>
              <a:spcBef>
                <a:spcPts val="1800"/>
              </a:spcBef>
              <a:spcAft>
                <a:spcPts val="0"/>
              </a:spcAft>
              <a:buClrTx/>
              <a:buSzPct val="100000"/>
              <a:buFont typeface="Arial"/>
              <a:buChar char="•"/>
              <a:tabLst/>
              <a:defRPr sz="5600" b="0" i="0" u="none" strike="noStrike" cap="none" spc="0" baseline="0">
                <a:ln>
                  <a:noFill/>
                </a:ln>
                <a:solidFill>
                  <a:srgbClr val="000000"/>
                </a:solidFill>
                <a:uFillTx/>
                <a:latin typeface="Artifakt ElementOfc"/>
                <a:ea typeface="Artifakt ElementOfc"/>
                <a:cs typeface="Artifakt ElementOfc"/>
                <a:sym typeface="Artifakt ElementOfc"/>
              </a:defRPr>
            </a:lvl7pPr>
            <a:lvl8pPr marL="3138853" marR="0" indent="-738553" algn="l" defTabSz="1828800" rtl="0" latinLnBrk="0">
              <a:lnSpc>
                <a:spcPct val="90000"/>
              </a:lnSpc>
              <a:spcBef>
                <a:spcPts val="1800"/>
              </a:spcBef>
              <a:spcAft>
                <a:spcPts val="0"/>
              </a:spcAft>
              <a:buClrTx/>
              <a:buSzPct val="100000"/>
              <a:buFont typeface="Arial"/>
              <a:buChar char="•"/>
              <a:tabLst/>
              <a:defRPr sz="5600" b="0" i="0" u="none" strike="noStrike" cap="none" spc="0" baseline="0">
                <a:ln>
                  <a:noFill/>
                </a:ln>
                <a:solidFill>
                  <a:srgbClr val="000000"/>
                </a:solidFill>
                <a:uFillTx/>
                <a:latin typeface="Artifakt ElementOfc"/>
                <a:ea typeface="Artifakt ElementOfc"/>
                <a:cs typeface="Artifakt ElementOfc"/>
                <a:sym typeface="Artifakt ElementOfc"/>
              </a:defRPr>
            </a:lvl8pPr>
            <a:lvl9pPr marL="3481753" marR="0" indent="-738553" algn="l" defTabSz="1828800" rtl="0" latinLnBrk="0">
              <a:lnSpc>
                <a:spcPct val="90000"/>
              </a:lnSpc>
              <a:spcBef>
                <a:spcPts val="1800"/>
              </a:spcBef>
              <a:spcAft>
                <a:spcPts val="0"/>
              </a:spcAft>
              <a:buClrTx/>
              <a:buSzPct val="100000"/>
              <a:buFont typeface="Arial"/>
              <a:buChar char="•"/>
              <a:tabLst/>
              <a:defRPr sz="5600" b="0" i="0" u="none" strike="noStrike" cap="none" spc="0" baseline="0">
                <a:ln>
                  <a:noFill/>
                </a:ln>
                <a:solidFill>
                  <a:srgbClr val="000000"/>
                </a:solidFill>
                <a:uFillTx/>
                <a:latin typeface="Artifakt ElementOfc"/>
                <a:ea typeface="Artifakt ElementOfc"/>
                <a:cs typeface="Artifakt ElementOfc"/>
                <a:sym typeface="Artifakt ElementOfc"/>
              </a:defRPr>
            </a:lvl9pPr>
          </a:lstStyle>
          <a:p>
            <a:pPr defTabSz="410766">
              <a:defRPr/>
            </a:pPr>
            <a:r>
              <a:rPr lang="en-US" sz="2200" kern="0" spc="-44" dirty="0">
                <a:solidFill>
                  <a:schemeClr val="accent1">
                    <a:lumMod val="50000"/>
                  </a:schemeClr>
                </a:solidFill>
              </a:rPr>
              <a:t>Zach Graff, P.E.</a:t>
            </a:r>
          </a:p>
          <a:p>
            <a:pPr defTabSz="410766">
              <a:defRPr/>
            </a:pPr>
            <a:endParaRPr lang="en-US" sz="2200" kern="0" spc="-44" dirty="0">
              <a:solidFill>
                <a:schemeClr val="accent1">
                  <a:lumMod val="50000"/>
                </a:schemeClr>
              </a:solidFill>
            </a:endParaRPr>
          </a:p>
        </p:txBody>
      </p:sp>
      <p:sp>
        <p:nvSpPr>
          <p:cNvPr id="26" name="Shape 152"/>
          <p:cNvSpPr/>
          <p:nvPr/>
        </p:nvSpPr>
        <p:spPr>
          <a:xfrm>
            <a:off x="615955" y="2021881"/>
            <a:ext cx="11444963" cy="3152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1810511">
              <a:lnSpc>
                <a:spcPct val="90000"/>
              </a:lnSpc>
              <a:defRPr sz="3564">
                <a:solidFill>
                  <a:srgbClr val="FFFFFF"/>
                </a:solidFill>
                <a:latin typeface="Artifakt Element"/>
                <a:ea typeface="Artifakt Element"/>
                <a:cs typeface="Artifakt Element"/>
                <a:sym typeface="Artifakt Element"/>
              </a:defRPr>
            </a:lvl1pPr>
          </a:lstStyle>
          <a:p>
            <a:pPr defTabSz="905256">
              <a:lnSpc>
                <a:spcPct val="100000"/>
              </a:lnSpc>
              <a:defRPr/>
            </a:pPr>
            <a:r>
              <a:rPr lang="en-US" sz="1782" kern="0" dirty="0">
                <a:solidFill>
                  <a:schemeClr val="accent1">
                    <a:lumMod val="50000"/>
                  </a:schemeClr>
                </a:solidFill>
              </a:rPr>
              <a:t>November 14</a:t>
            </a:r>
            <a:r>
              <a:rPr lang="en-US" sz="1782" kern="0" baseline="30000" dirty="0">
                <a:solidFill>
                  <a:schemeClr val="accent1">
                    <a:lumMod val="50000"/>
                  </a:schemeClr>
                </a:solidFill>
              </a:rPr>
              <a:t>th</a:t>
            </a:r>
            <a:r>
              <a:rPr lang="en-US" sz="1782" kern="0" dirty="0">
                <a:solidFill>
                  <a:schemeClr val="accent1">
                    <a:lumMod val="50000"/>
                  </a:schemeClr>
                </a:solidFill>
              </a:rPr>
              <a:t> 2019</a:t>
            </a:r>
            <a:endParaRPr sz="1782" kern="0" dirty="0">
              <a:solidFill>
                <a:schemeClr val="accent1">
                  <a:lumMod val="50000"/>
                </a:schemeClr>
              </a:solidFill>
            </a:endParaRPr>
          </a:p>
        </p:txBody>
      </p:sp>
      <p:pic>
        <p:nvPicPr>
          <p:cNvPr id="7" name="Picture 6" descr="A close up of a sign&#10;&#10;Description automatically generated">
            <a:extLst>
              <a:ext uri="{FF2B5EF4-FFF2-40B4-BE49-F238E27FC236}">
                <a16:creationId xmlns:a16="http://schemas.microsoft.com/office/drawing/2014/main" id="{79F36B9B-539E-406A-B970-C69F2D779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786" y="321972"/>
            <a:ext cx="3510117" cy="1406150"/>
          </a:xfrm>
          <a:prstGeom prst="rect">
            <a:avLst/>
          </a:prstGeom>
        </p:spPr>
      </p:pic>
    </p:spTree>
    <p:extLst>
      <p:ext uri="{BB962C8B-B14F-4D97-AF65-F5344CB8AC3E}">
        <p14:creationId xmlns:p14="http://schemas.microsoft.com/office/powerpoint/2010/main" val="142454337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69706C6F-F010-4F60-9D7B-76970BE05E9A}"/>
              </a:ext>
            </a:extLst>
          </p:cNvPr>
          <p:cNvPicPr>
            <a:picLocks noChangeAspect="1"/>
          </p:cNvPicPr>
          <p:nvPr/>
        </p:nvPicPr>
        <p:blipFill rotWithShape="1">
          <a:blip r:embed="rId3">
            <a:extLst>
              <a:ext uri="{28A0092B-C50C-407E-A947-70E740481C1C}">
                <a14:useLocalDpi xmlns:a14="http://schemas.microsoft.com/office/drawing/2010/main" val="0"/>
              </a:ext>
            </a:extLst>
          </a:blip>
          <a:srcRect l="13941" t="15301" r="67209" b="42556"/>
          <a:stretch/>
        </p:blipFill>
        <p:spPr>
          <a:xfrm>
            <a:off x="290982" y="1095737"/>
            <a:ext cx="3045353" cy="4865996"/>
          </a:xfrm>
          <a:prstGeom prst="rect">
            <a:avLst/>
          </a:prstGeom>
        </p:spPr>
      </p:pic>
      <p:pic>
        <p:nvPicPr>
          <p:cNvPr id="79" name="Picture 78">
            <a:extLst>
              <a:ext uri="{FF2B5EF4-FFF2-40B4-BE49-F238E27FC236}">
                <a16:creationId xmlns:a16="http://schemas.microsoft.com/office/drawing/2014/main" id="{AC36883A-B6BE-4844-AF5F-7CD7E926F015}"/>
              </a:ext>
            </a:extLst>
          </p:cNvPr>
          <p:cNvPicPr>
            <a:picLocks noChangeAspect="1"/>
          </p:cNvPicPr>
          <p:nvPr/>
        </p:nvPicPr>
        <p:blipFill rotWithShape="1">
          <a:blip r:embed="rId4">
            <a:extLst>
              <a:ext uri="{28A0092B-C50C-407E-A947-70E740481C1C}">
                <a14:useLocalDpi xmlns:a14="http://schemas.microsoft.com/office/drawing/2010/main" val="0"/>
              </a:ext>
            </a:extLst>
          </a:blip>
          <a:srcRect l="72732" t="16175" r="15910" b="37049"/>
          <a:stretch/>
        </p:blipFill>
        <p:spPr>
          <a:xfrm>
            <a:off x="9789300" y="949626"/>
            <a:ext cx="1834955" cy="5400924"/>
          </a:xfrm>
          <a:prstGeom prst="rect">
            <a:avLst/>
          </a:prstGeom>
        </p:spPr>
      </p:pic>
      <p:sp>
        <p:nvSpPr>
          <p:cNvPr id="29" name="Title 1">
            <a:extLst>
              <a:ext uri="{FF2B5EF4-FFF2-40B4-BE49-F238E27FC236}">
                <a16:creationId xmlns:a16="http://schemas.microsoft.com/office/drawing/2014/main" id="{D7E7A8A2-CC16-4653-89DD-24FF4306E934}"/>
              </a:ext>
            </a:extLst>
          </p:cNvPr>
          <p:cNvSpPr txBox="1">
            <a:spLocks/>
          </p:cNvSpPr>
          <p:nvPr/>
        </p:nvSpPr>
        <p:spPr>
          <a:xfrm>
            <a:off x="608076" y="416054"/>
            <a:ext cx="10972800" cy="853281"/>
          </a:xfrm>
          <a:prstGeom prst="rect">
            <a:avLst/>
          </a:prstGeom>
          <a:noFill/>
          <a:ln w="12700" cap="flat">
            <a:noFill/>
            <a:miter lim="400000"/>
          </a:ln>
          <a:effectLst/>
        </p:spPr>
        <p:txBody>
          <a:bodyPr vert="horz" wrap="square" lIns="0" tIns="0" rIns="0" bIns="0" numCol="1" rtlCol="0" anchor="t">
            <a:normAutofit/>
          </a:bodyPr>
          <a:lstStyle>
            <a:lvl1pPr algn="l" defTabSz="685800" rtl="0" eaLnBrk="1" latinLnBrk="0" hangingPunct="1">
              <a:lnSpc>
                <a:spcPct val="90000"/>
              </a:lnSpc>
              <a:spcBef>
                <a:spcPct val="0"/>
              </a:spcBef>
              <a:buNone/>
              <a:defRPr sz="2800" kern="1200">
                <a:solidFill>
                  <a:schemeClr val="tx2"/>
                </a:solidFill>
                <a:latin typeface="+mj-lt"/>
                <a:ea typeface="+mj-ea"/>
                <a:cs typeface="+mj-cs"/>
              </a:defRPr>
            </a:lvl1pPr>
          </a:lstStyle>
          <a:p>
            <a:pPr defTabSz="410755" hangingPunct="0"/>
            <a:r>
              <a:rPr lang="en-US" sz="4000" dirty="0">
                <a:solidFill>
                  <a:schemeClr val="accent1">
                    <a:lumMod val="50000"/>
                  </a:schemeClr>
                </a:solidFill>
              </a:rPr>
              <a:t>BIM 360: A Connected Platform</a:t>
            </a:r>
          </a:p>
        </p:txBody>
      </p:sp>
      <p:pic>
        <p:nvPicPr>
          <p:cNvPr id="4" name="Picture 3" descr="A picture containing vector graphics, seat&#10;&#10;Description automatically generated">
            <a:extLst>
              <a:ext uri="{FF2B5EF4-FFF2-40B4-BE49-F238E27FC236}">
                <a16:creationId xmlns:a16="http://schemas.microsoft.com/office/drawing/2014/main" id="{82C82D7E-DB71-4C4D-A9F6-1114855EFC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861" y="3128537"/>
            <a:ext cx="444194" cy="444194"/>
          </a:xfrm>
          <a:prstGeom prst="rect">
            <a:avLst/>
          </a:prstGeom>
        </p:spPr>
      </p:pic>
      <p:pic>
        <p:nvPicPr>
          <p:cNvPr id="7" name="Picture 6">
            <a:extLst>
              <a:ext uri="{FF2B5EF4-FFF2-40B4-BE49-F238E27FC236}">
                <a16:creationId xmlns:a16="http://schemas.microsoft.com/office/drawing/2014/main" id="{07D36278-A3F0-2A48-B8AF-B019A5664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757" y="1482452"/>
            <a:ext cx="8847438" cy="4976684"/>
          </a:xfrm>
          <a:prstGeom prst="rect">
            <a:avLst/>
          </a:prstGeom>
        </p:spPr>
      </p:pic>
      <p:pic>
        <p:nvPicPr>
          <p:cNvPr id="8" name="Picture 7">
            <a:extLst>
              <a:ext uri="{FF2B5EF4-FFF2-40B4-BE49-F238E27FC236}">
                <a16:creationId xmlns:a16="http://schemas.microsoft.com/office/drawing/2014/main" id="{93C2B62C-0D22-4ABD-A10B-1682A3F6281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9" name="Straight Connector 8">
            <a:extLst>
              <a:ext uri="{FF2B5EF4-FFF2-40B4-BE49-F238E27FC236}">
                <a16:creationId xmlns:a16="http://schemas.microsoft.com/office/drawing/2014/main" id="{1F0FE3B0-3BBB-4AEA-B5E6-C06574F2AC31}"/>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171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C205F5-F2A3-DC4D-9880-E0FEFB9A0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57" y="1482452"/>
            <a:ext cx="8847438" cy="4976684"/>
          </a:xfrm>
          <a:prstGeom prst="rect">
            <a:avLst/>
          </a:prstGeom>
        </p:spPr>
      </p:pic>
      <p:sp>
        <p:nvSpPr>
          <p:cNvPr id="4" name="Title 1">
            <a:extLst>
              <a:ext uri="{FF2B5EF4-FFF2-40B4-BE49-F238E27FC236}">
                <a16:creationId xmlns:a16="http://schemas.microsoft.com/office/drawing/2014/main" id="{8087FFB0-5B44-489A-8957-CD37C7AD506D}"/>
              </a:ext>
            </a:extLst>
          </p:cNvPr>
          <p:cNvSpPr txBox="1">
            <a:spLocks/>
          </p:cNvSpPr>
          <p:nvPr/>
        </p:nvSpPr>
        <p:spPr>
          <a:xfrm>
            <a:off x="608076" y="416052"/>
            <a:ext cx="10972800" cy="1143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1pPr>
            <a:lvl2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2pPr>
            <a:lvl3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3pPr>
            <a:lvl4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4pPr>
            <a:lvl5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5pPr>
            <a:lvl6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6pPr>
            <a:lvl7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7pPr>
            <a:lvl8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8pPr>
            <a:lvl9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Artifakt ElementOfc"/>
                <a:ea typeface="Artifakt ElementOfc"/>
                <a:cs typeface="Artifakt ElementOfc"/>
                <a:sym typeface="Artifakt ElementOfc"/>
              </a:defRPr>
            </a:lvl9pPr>
          </a:lstStyle>
          <a:p>
            <a:pPr rtl="0" hangingPunct="0"/>
            <a:r>
              <a:rPr lang="en-GB" sz="4000" dirty="0">
                <a:solidFill>
                  <a:schemeClr val="accent1">
                    <a:lumMod val="50000"/>
                  </a:schemeClr>
                </a:solidFill>
                <a:latin typeface="Artifakt Legend Light"/>
                <a:sym typeface="Helvetica Light"/>
              </a:rPr>
              <a:t>BIM 360 Platform</a:t>
            </a:r>
            <a:endParaRPr lang="en-US" sz="4000" dirty="0">
              <a:solidFill>
                <a:schemeClr val="accent1">
                  <a:lumMod val="50000"/>
                </a:schemeClr>
              </a:solidFill>
              <a:latin typeface="Artifakt Legend Light"/>
              <a:sym typeface="Helvetica Light"/>
            </a:endParaRPr>
          </a:p>
        </p:txBody>
      </p:sp>
      <p:sp>
        <p:nvSpPr>
          <p:cNvPr id="3" name="Star: 5 Points 2">
            <a:extLst>
              <a:ext uri="{FF2B5EF4-FFF2-40B4-BE49-F238E27FC236}">
                <a16:creationId xmlns:a16="http://schemas.microsoft.com/office/drawing/2014/main" id="{C8C9F6E4-0B80-48C7-A055-A0A85D9182DA}"/>
              </a:ext>
            </a:extLst>
          </p:cNvPr>
          <p:cNvSpPr/>
          <p:nvPr/>
        </p:nvSpPr>
        <p:spPr>
          <a:xfrm>
            <a:off x="2315198" y="1522403"/>
            <a:ext cx="810774" cy="826373"/>
          </a:xfrm>
          <a:prstGeom prst="star5">
            <a:avLst/>
          </a:prstGeom>
          <a:solidFill>
            <a:schemeClr val="bg1"/>
          </a:solidFill>
          <a:ln/>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ot="0" spcFirstLastPara="1" vertOverflow="overflow" horzOverflow="overflow" vert="horz" wrap="square" lIns="35719" tIns="35719" rIns="35719" bIns="35719" numCol="1" spcCol="38100" rtlCol="0" anchor="ctr">
            <a:spAutoFit/>
          </a:bodyPr>
          <a:lstStyle/>
          <a:p>
            <a:pPr algn="ctr" defTabSz="410766" hangingPunct="0"/>
            <a:endParaRPr lang="en-US" sz="1600">
              <a:solidFill>
                <a:srgbClr val="FFFFFF"/>
              </a:solidFill>
              <a:sym typeface="Helvetica Light"/>
            </a:endParaRPr>
          </a:p>
        </p:txBody>
      </p:sp>
      <p:pic>
        <p:nvPicPr>
          <p:cNvPr id="6" name="Picture 5">
            <a:extLst>
              <a:ext uri="{FF2B5EF4-FFF2-40B4-BE49-F238E27FC236}">
                <a16:creationId xmlns:a16="http://schemas.microsoft.com/office/drawing/2014/main" id="{5058290E-AF38-4A2C-925C-48D0EE7227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7" name="Straight Connector 6">
            <a:extLst>
              <a:ext uri="{FF2B5EF4-FFF2-40B4-BE49-F238E27FC236}">
                <a16:creationId xmlns:a16="http://schemas.microsoft.com/office/drawing/2014/main" id="{ABB15874-79EC-4441-B337-2C2D25F34971}"/>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782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ining Tools">
            <a:extLst>
              <a:ext uri="{FF2B5EF4-FFF2-40B4-BE49-F238E27FC236}">
                <a16:creationId xmlns:a16="http://schemas.microsoft.com/office/drawing/2014/main" id="{871DBB4B-04EB-4579-8EE7-1972F01459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4471" y="2274435"/>
            <a:ext cx="1665849" cy="1665849"/>
          </a:xfrm>
          <a:prstGeom prst="rect">
            <a:avLst/>
          </a:prstGeom>
          <a:effectLst>
            <a:outerShdw blurRad="50800" dist="38100" dir="2700000" algn="tl" rotWithShape="0">
              <a:prstClr val="black">
                <a:alpha val="40000"/>
              </a:prstClr>
            </a:outerShdw>
          </a:effectLst>
        </p:spPr>
      </p:pic>
      <p:pic>
        <p:nvPicPr>
          <p:cNvPr id="9" name="Graphic 8" descr="Handshake">
            <a:extLst>
              <a:ext uri="{FF2B5EF4-FFF2-40B4-BE49-F238E27FC236}">
                <a16:creationId xmlns:a16="http://schemas.microsoft.com/office/drawing/2014/main" id="{F3B1C291-5524-4821-BFA8-D00847833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2070" y="2152819"/>
            <a:ext cx="2186710" cy="2186710"/>
          </a:xfrm>
          <a:prstGeom prst="rect">
            <a:avLst/>
          </a:prstGeom>
          <a:effectLst>
            <a:outerShdw blurRad="50800" dist="38100" dir="2700000" algn="tl" rotWithShape="0">
              <a:prstClr val="black">
                <a:alpha val="40000"/>
              </a:prstClr>
            </a:outerShdw>
          </a:effectLst>
        </p:spPr>
      </p:pic>
      <p:pic>
        <p:nvPicPr>
          <p:cNvPr id="13" name="Graphic 12" descr="Unlock">
            <a:extLst>
              <a:ext uri="{FF2B5EF4-FFF2-40B4-BE49-F238E27FC236}">
                <a16:creationId xmlns:a16="http://schemas.microsoft.com/office/drawing/2014/main" id="{6A844FFA-ED13-4B0D-91AC-75B1C78A58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48" y="2152819"/>
            <a:ext cx="1934320" cy="193432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A1DDD121-DBD2-4ED4-90B3-66CBC78C06D3}"/>
              </a:ext>
            </a:extLst>
          </p:cNvPr>
          <p:cNvSpPr txBox="1"/>
          <p:nvPr/>
        </p:nvSpPr>
        <p:spPr>
          <a:xfrm>
            <a:off x="1096296" y="4132422"/>
            <a:ext cx="1509917" cy="606296"/>
          </a:xfrm>
          <a:prstGeom prst="rect">
            <a:avLst/>
          </a:prstGeom>
          <a:noFill/>
          <a:effectLst>
            <a:glow rad="127000">
              <a:schemeClr val="accent1"/>
            </a:glow>
          </a:effectLst>
        </p:spPr>
        <p:txBody>
          <a:bodyPr wrap="non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Security &amp;</a:t>
            </a:r>
          </a:p>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Accountability</a:t>
            </a:r>
          </a:p>
        </p:txBody>
      </p:sp>
      <p:sp>
        <p:nvSpPr>
          <p:cNvPr id="18" name="TextBox 17">
            <a:extLst>
              <a:ext uri="{FF2B5EF4-FFF2-40B4-BE49-F238E27FC236}">
                <a16:creationId xmlns:a16="http://schemas.microsoft.com/office/drawing/2014/main" id="{A06917B9-FB54-49FA-A4D9-D96357BBFF08}"/>
              </a:ext>
            </a:extLst>
          </p:cNvPr>
          <p:cNvSpPr txBox="1"/>
          <p:nvPr/>
        </p:nvSpPr>
        <p:spPr>
          <a:xfrm>
            <a:off x="3854692" y="4127363"/>
            <a:ext cx="1982529" cy="540124"/>
          </a:xfrm>
          <a:prstGeom prst="rect">
            <a:avLst/>
          </a:prstGeom>
          <a:noFill/>
          <a:effectLst>
            <a:glow rad="127000">
              <a:schemeClr val="accent1"/>
            </a:glow>
          </a:effectLst>
        </p:spPr>
        <p:txBody>
          <a:bodyPr wrap="squar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Team Communication</a:t>
            </a:r>
          </a:p>
        </p:txBody>
      </p:sp>
      <p:sp>
        <p:nvSpPr>
          <p:cNvPr id="12" name="Shape 376">
            <a:extLst>
              <a:ext uri="{FF2B5EF4-FFF2-40B4-BE49-F238E27FC236}">
                <a16:creationId xmlns:a16="http://schemas.microsoft.com/office/drawing/2014/main" id="{B689848B-1FF7-47F9-A76E-7291FE74F716}"/>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lang="en-US" sz="4000" kern="0" dirty="0">
                <a:solidFill>
                  <a:schemeClr val="accent1">
                    <a:lumMod val="50000"/>
                  </a:schemeClr>
                </a:solidFill>
                <a:latin typeface="Artifakt Legend Light"/>
                <a:ea typeface="Artifakt Legend Medium"/>
                <a:cs typeface="Artifakt Legend Medium"/>
                <a:sym typeface="Artifakt Legend Light"/>
              </a:rPr>
              <a:t>Top Collaboration Challenges</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pic>
        <p:nvPicPr>
          <p:cNvPr id="4" name="Picture 3" descr="A picture containing drawing&#10;&#10;Description automatically generated">
            <a:extLst>
              <a:ext uri="{FF2B5EF4-FFF2-40B4-BE49-F238E27FC236}">
                <a16:creationId xmlns:a16="http://schemas.microsoft.com/office/drawing/2014/main" id="{FE7F5B67-8B88-4363-9916-FEF7D01FA238}"/>
              </a:ext>
            </a:extLst>
          </p:cNvPr>
          <p:cNvPicPr>
            <a:picLocks noChangeAspect="1"/>
          </p:cNvPicPr>
          <p:nvPr/>
        </p:nvPicPr>
        <p:blipFill>
          <a:blip r:embed="rId9">
            <a:alphaModFix/>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43185" y="2677831"/>
            <a:ext cx="2335539" cy="1262453"/>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A60261C-9A05-4C9C-9B14-ED67129BEAC9}"/>
              </a:ext>
            </a:extLst>
          </p:cNvPr>
          <p:cNvSpPr txBox="1"/>
          <p:nvPr/>
        </p:nvSpPr>
        <p:spPr>
          <a:xfrm>
            <a:off x="6526116" y="4324883"/>
            <a:ext cx="196266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Project Complexity</a:t>
            </a:r>
          </a:p>
        </p:txBody>
      </p:sp>
      <p:sp>
        <p:nvSpPr>
          <p:cNvPr id="20" name="TextBox 19">
            <a:extLst>
              <a:ext uri="{FF2B5EF4-FFF2-40B4-BE49-F238E27FC236}">
                <a16:creationId xmlns:a16="http://schemas.microsoft.com/office/drawing/2014/main" id="{7B305628-EBE2-4025-9604-CC670E1F05A0}"/>
              </a:ext>
            </a:extLst>
          </p:cNvPr>
          <p:cNvSpPr txBox="1"/>
          <p:nvPr/>
        </p:nvSpPr>
        <p:spPr>
          <a:xfrm>
            <a:off x="9294470" y="4316805"/>
            <a:ext cx="166584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Inefficient Tools</a:t>
            </a:r>
          </a:p>
        </p:txBody>
      </p:sp>
      <p:pic>
        <p:nvPicPr>
          <p:cNvPr id="17" name="Picture 16">
            <a:extLst>
              <a:ext uri="{FF2B5EF4-FFF2-40B4-BE49-F238E27FC236}">
                <a16:creationId xmlns:a16="http://schemas.microsoft.com/office/drawing/2014/main" id="{4620BA53-9B00-4980-BE88-29BDD97DE7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9" name="Straight Connector 18">
            <a:extLst>
              <a:ext uri="{FF2B5EF4-FFF2-40B4-BE49-F238E27FC236}">
                <a16:creationId xmlns:a16="http://schemas.microsoft.com/office/drawing/2014/main" id="{D8D63C0D-C856-441B-AD4E-481E5621CC23}"/>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599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F920B-0749-41F2-9AAF-3DEC0D124C40}"/>
              </a:ext>
            </a:extLst>
          </p:cNvPr>
          <p:cNvPicPr>
            <a:picLocks noChangeAspect="1"/>
          </p:cNvPicPr>
          <p:nvPr/>
        </p:nvPicPr>
        <p:blipFill>
          <a:blip r:embed="rId3"/>
          <a:stretch>
            <a:fillRect/>
          </a:stretch>
        </p:blipFill>
        <p:spPr>
          <a:xfrm>
            <a:off x="6757799" y="1501505"/>
            <a:ext cx="4627905" cy="3522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hape 376">
            <a:extLst>
              <a:ext uri="{FF2B5EF4-FFF2-40B4-BE49-F238E27FC236}">
                <a16:creationId xmlns:a16="http://schemas.microsoft.com/office/drawing/2014/main" id="{81067DE4-FAEC-4D0E-9C64-8ACEAF9E840D}"/>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kumimoji="0" lang="en-US" sz="4000" b="0" i="0" u="none" strike="noStrike" kern="0" cap="none" spc="0" normalizeH="0" baseline="0" noProof="0" dirty="0">
                <a:ln>
                  <a:noFill/>
                </a:ln>
                <a:solidFill>
                  <a:schemeClr val="accent1">
                    <a:lumMod val="50000"/>
                  </a:schemeClr>
                </a:solidFill>
                <a:effectLst/>
                <a:uLnTx/>
                <a:uFillTx/>
                <a:latin typeface="Artifakt Legend Light"/>
                <a:ea typeface="Artifakt Legend Medium"/>
                <a:cs typeface="Artifakt Legend Medium"/>
                <a:sym typeface="Artifakt Legend Light"/>
              </a:rPr>
              <a:t>Security: Folder-Level Permissions</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sp>
        <p:nvSpPr>
          <p:cNvPr id="13" name="TextBox 12">
            <a:extLst>
              <a:ext uri="{FF2B5EF4-FFF2-40B4-BE49-F238E27FC236}">
                <a16:creationId xmlns:a16="http://schemas.microsoft.com/office/drawing/2014/main" id="{9281257B-C0F3-4818-AE10-18C7CBED90FE}"/>
              </a:ext>
            </a:extLst>
          </p:cNvPr>
          <p:cNvSpPr txBox="1"/>
          <p:nvPr/>
        </p:nvSpPr>
        <p:spPr>
          <a:xfrm>
            <a:off x="609601" y="1458421"/>
            <a:ext cx="5763949" cy="1867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Multiple permission &amp; access levels</a:t>
            </a:r>
          </a:p>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Restrict folders by role or company</a:t>
            </a:r>
          </a:p>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Control access by user</a:t>
            </a:r>
          </a:p>
          <a:p>
            <a:pPr marL="457200" marR="0" indent="-457200" algn="ctr" defTabSz="821531" rtl="0" fontAlgn="auto" latinLnBrk="0" hangingPunct="0">
              <a:lnSpc>
                <a:spcPct val="100000"/>
              </a:lnSpc>
              <a:spcBef>
                <a:spcPts val="0"/>
              </a:spcBef>
              <a:spcAft>
                <a:spcPts val="0"/>
              </a:spcAft>
              <a:buClrTx/>
              <a:buSzTx/>
              <a:buFont typeface="Arial" panose="020B0604020202020204" pitchFamily="34" charset="0"/>
              <a:buChar char="•"/>
              <a:tabLst/>
            </a:pPr>
            <a:endParaRPr lang="en-US" sz="2800" dirty="0">
              <a:solidFill>
                <a:schemeClr val="bg1"/>
              </a:solidFill>
              <a:latin typeface="Artifakt ElementOfc" panose="020B0504020101020102" pitchFamily="34" charset="0"/>
              <a:cs typeface="Artifakt ElementOfc" panose="020B0504020101020102" pitchFamily="34" charset="0"/>
              <a:sym typeface="Helvetica Light"/>
            </a:endParaRPr>
          </a:p>
        </p:txBody>
      </p:sp>
      <p:pic>
        <p:nvPicPr>
          <p:cNvPr id="4" name="Picture 3">
            <a:extLst>
              <a:ext uri="{FF2B5EF4-FFF2-40B4-BE49-F238E27FC236}">
                <a16:creationId xmlns:a16="http://schemas.microsoft.com/office/drawing/2014/main" id="{B6815F96-1184-46AC-9A79-CEA19CDD4720}"/>
              </a:ext>
            </a:extLst>
          </p:cNvPr>
          <p:cNvPicPr>
            <a:picLocks noChangeAspect="1"/>
          </p:cNvPicPr>
          <p:nvPr/>
        </p:nvPicPr>
        <p:blipFill rotWithShape="1">
          <a:blip r:embed="rId4">
            <a:extLst>
              <a:ext uri="{28A0092B-C50C-407E-A947-70E740481C1C}">
                <a14:useLocalDpi xmlns:a14="http://schemas.microsoft.com/office/drawing/2010/main" val="0"/>
              </a:ext>
            </a:extLst>
          </a:blip>
          <a:srcRect l="16044" t="35612" r="37437" b="45734"/>
          <a:stretch/>
        </p:blipFill>
        <p:spPr>
          <a:xfrm>
            <a:off x="6122205" y="3364454"/>
            <a:ext cx="5612181" cy="1265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C2688C57-2020-46BF-B25C-DA5F9F375F5A}"/>
              </a:ext>
            </a:extLst>
          </p:cNvPr>
          <p:cNvSpPr txBox="1"/>
          <p:nvPr/>
        </p:nvSpPr>
        <p:spPr>
          <a:xfrm>
            <a:off x="598715" y="4794971"/>
            <a:ext cx="6148198" cy="975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dirty="0">
                <a:solidFill>
                  <a:schemeClr val="accent1">
                    <a:lumMod val="50000"/>
                  </a:schemeClr>
                </a:solidFill>
                <a:latin typeface="Artifakt ElementOfc" panose="020B0504020101020102" pitchFamily="34" charset="0"/>
                <a:cs typeface="Artifakt ElementOfc" panose="020B0504020101020102" pitchFamily="34" charset="0"/>
              </a:rPr>
              <a:t>Control work sharing and design deliverable exchange with the assurance that the right information is in the right hands throughout the project.</a:t>
            </a:r>
          </a:p>
        </p:txBody>
      </p:sp>
      <p:pic>
        <p:nvPicPr>
          <p:cNvPr id="12" name="Picture 11">
            <a:extLst>
              <a:ext uri="{FF2B5EF4-FFF2-40B4-BE49-F238E27FC236}">
                <a16:creationId xmlns:a16="http://schemas.microsoft.com/office/drawing/2014/main" id="{46DF13C0-C7E3-4B59-830F-1567DF714F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4" name="Straight Connector 13">
            <a:extLst>
              <a:ext uri="{FF2B5EF4-FFF2-40B4-BE49-F238E27FC236}">
                <a16:creationId xmlns:a16="http://schemas.microsoft.com/office/drawing/2014/main" id="{4A81D2FC-B476-4752-A4DF-A75E7BCF7513}"/>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102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6">
            <a:extLst>
              <a:ext uri="{FF2B5EF4-FFF2-40B4-BE49-F238E27FC236}">
                <a16:creationId xmlns:a16="http://schemas.microsoft.com/office/drawing/2014/main" id="{81067DE4-FAEC-4D0E-9C64-8ACEAF9E840D}"/>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kumimoji="0" lang="en-US" sz="4000" b="0" i="0" u="none" strike="noStrike" kern="0" cap="none" spc="0" normalizeH="0" baseline="0" noProof="0" dirty="0">
                <a:ln>
                  <a:noFill/>
                </a:ln>
                <a:solidFill>
                  <a:schemeClr val="accent1">
                    <a:lumMod val="50000"/>
                  </a:schemeClr>
                </a:solidFill>
                <a:effectLst/>
                <a:uLnTx/>
                <a:uFillTx/>
                <a:latin typeface="Artifakt Legend Light"/>
                <a:ea typeface="Artifakt Legend Medium"/>
                <a:cs typeface="Artifakt Legend Medium"/>
                <a:sym typeface="Artifakt Legend Light"/>
              </a:rPr>
              <a:t>Team Communication: Transmittal Coordination</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sp>
        <p:nvSpPr>
          <p:cNvPr id="17" name="TextBox 16">
            <a:extLst>
              <a:ext uri="{FF2B5EF4-FFF2-40B4-BE49-F238E27FC236}">
                <a16:creationId xmlns:a16="http://schemas.microsoft.com/office/drawing/2014/main" id="{ECA64A1A-111D-4DE7-BC7C-33CE11190596}"/>
              </a:ext>
            </a:extLst>
          </p:cNvPr>
          <p:cNvSpPr txBox="1"/>
          <p:nvPr/>
        </p:nvSpPr>
        <p:spPr>
          <a:xfrm>
            <a:off x="609598" y="1542332"/>
            <a:ext cx="5486399" cy="27295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indent="-457200" defTabSz="821531" hangingPunct="0">
              <a:buFont typeface="Arial" panose="020B0604020202020204" pitchFamily="34" charset="0"/>
              <a:buChar char="•"/>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Manage transmittals and create review packages.</a:t>
            </a:r>
          </a:p>
          <a:p>
            <a:pPr marL="457200" indent="-457200" defTabSz="821531" hangingPunct="0">
              <a:buFont typeface="Arial" panose="020B0604020202020204" pitchFamily="34" charset="0"/>
              <a:buChar char="•"/>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Track and review the status of transmittals.</a:t>
            </a:r>
          </a:p>
          <a:p>
            <a:pPr marL="457200" indent="-457200" defTabSz="821531" hangingPunct="0">
              <a:buFont typeface="Arial" panose="020B0604020202020204" pitchFamily="34" charset="0"/>
              <a:buChar char="•"/>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Distribute and control reviewer privilege</a:t>
            </a:r>
          </a:p>
        </p:txBody>
      </p:sp>
      <p:sp>
        <p:nvSpPr>
          <p:cNvPr id="10" name="TextBox 9">
            <a:extLst>
              <a:ext uri="{FF2B5EF4-FFF2-40B4-BE49-F238E27FC236}">
                <a16:creationId xmlns:a16="http://schemas.microsoft.com/office/drawing/2014/main" id="{5F6A23CC-0F1F-41E2-9D8A-8305EF28CA12}"/>
              </a:ext>
            </a:extLst>
          </p:cNvPr>
          <p:cNvSpPr txBox="1"/>
          <p:nvPr/>
        </p:nvSpPr>
        <p:spPr>
          <a:xfrm>
            <a:off x="609602" y="5154628"/>
            <a:ext cx="5786372"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r>
              <a:rPr lang="en-US" dirty="0">
                <a:solidFill>
                  <a:schemeClr val="accent1">
                    <a:lumMod val="50000"/>
                  </a:schemeClr>
                </a:solidFill>
                <a:latin typeface="Artifakt ElementOfc" panose="020B0504020101020102" pitchFamily="34" charset="0"/>
                <a:cs typeface="Artifakt ElementOfc" panose="020B0504020101020102" pitchFamily="34" charset="0"/>
              </a:rPr>
              <a:t>Ensure that your project team is always aware of the project’s overall progress.</a:t>
            </a:r>
          </a:p>
        </p:txBody>
      </p:sp>
      <p:pic>
        <p:nvPicPr>
          <p:cNvPr id="4" name="Picture 3">
            <a:extLst>
              <a:ext uri="{FF2B5EF4-FFF2-40B4-BE49-F238E27FC236}">
                <a16:creationId xmlns:a16="http://schemas.microsoft.com/office/drawing/2014/main" id="{E6B6D27C-D13E-4196-9096-7E4350ABE83D}"/>
              </a:ext>
            </a:extLst>
          </p:cNvPr>
          <p:cNvPicPr>
            <a:picLocks noChangeAspect="1"/>
          </p:cNvPicPr>
          <p:nvPr/>
        </p:nvPicPr>
        <p:blipFill>
          <a:blip r:embed="rId3"/>
          <a:stretch>
            <a:fillRect/>
          </a:stretch>
        </p:blipFill>
        <p:spPr>
          <a:xfrm>
            <a:off x="6715379" y="1467155"/>
            <a:ext cx="5228971" cy="3251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EF59992-02DD-4338-8A37-97646E820AA5}"/>
              </a:ext>
            </a:extLst>
          </p:cNvPr>
          <p:cNvPicPr>
            <a:picLocks noChangeAspect="1"/>
          </p:cNvPicPr>
          <p:nvPr/>
        </p:nvPicPr>
        <p:blipFill>
          <a:blip r:embed="rId4"/>
          <a:stretch>
            <a:fillRect/>
          </a:stretch>
        </p:blipFill>
        <p:spPr>
          <a:xfrm>
            <a:off x="6175197" y="3179675"/>
            <a:ext cx="4527961" cy="2683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728B88A-FC3D-4FA9-9CBD-0BAF3C5B88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3" name="Straight Connector 12">
            <a:extLst>
              <a:ext uri="{FF2B5EF4-FFF2-40B4-BE49-F238E27FC236}">
                <a16:creationId xmlns:a16="http://schemas.microsoft.com/office/drawing/2014/main" id="{A78A6E79-1606-4E7A-8E8E-207093CCD7F7}"/>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121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6">
            <a:extLst>
              <a:ext uri="{FF2B5EF4-FFF2-40B4-BE49-F238E27FC236}">
                <a16:creationId xmlns:a16="http://schemas.microsoft.com/office/drawing/2014/main" id="{81067DE4-FAEC-4D0E-9C64-8ACEAF9E840D}"/>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kumimoji="0" lang="en-US" sz="4000" b="0" i="0" u="none" strike="noStrike" kern="0" cap="none" spc="0" normalizeH="0" baseline="0" noProof="0" dirty="0">
                <a:ln>
                  <a:noFill/>
                </a:ln>
                <a:solidFill>
                  <a:schemeClr val="accent1">
                    <a:lumMod val="50000"/>
                  </a:schemeClr>
                </a:solidFill>
                <a:effectLst/>
                <a:uLnTx/>
                <a:uFillTx/>
                <a:latin typeface="Artifakt Legend Light"/>
                <a:ea typeface="Artifakt Legend Medium"/>
                <a:cs typeface="Artifakt Legend Medium"/>
                <a:sym typeface="Artifakt Legend Light"/>
              </a:rPr>
              <a:t>Accountability: Issue Tracking</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sp>
        <p:nvSpPr>
          <p:cNvPr id="11" name="TextBox 10">
            <a:extLst>
              <a:ext uri="{FF2B5EF4-FFF2-40B4-BE49-F238E27FC236}">
                <a16:creationId xmlns:a16="http://schemas.microsoft.com/office/drawing/2014/main" id="{91EE2F87-D375-4043-8E32-7017F5F7E17E}"/>
              </a:ext>
            </a:extLst>
          </p:cNvPr>
          <p:cNvSpPr txBox="1"/>
          <p:nvPr/>
        </p:nvSpPr>
        <p:spPr>
          <a:xfrm>
            <a:off x="609601" y="1458421"/>
            <a:ext cx="4196469" cy="1867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Assign work to members</a:t>
            </a:r>
          </a:p>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Set Locations</a:t>
            </a:r>
          </a:p>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Track resolution status</a:t>
            </a:r>
          </a:p>
          <a:p>
            <a:pPr marL="457200" marR="0" indent="-457200" algn="ctr" defTabSz="821531" rtl="0" fontAlgn="auto" latinLnBrk="0" hangingPunct="0">
              <a:lnSpc>
                <a:spcPct val="100000"/>
              </a:lnSpc>
              <a:spcBef>
                <a:spcPts val="0"/>
              </a:spcBef>
              <a:spcAft>
                <a:spcPts val="0"/>
              </a:spcAft>
              <a:buClrTx/>
              <a:buSzTx/>
              <a:buFont typeface="Arial" panose="020B0604020202020204" pitchFamily="34" charset="0"/>
              <a:buChar char="•"/>
              <a:tabLst/>
            </a:pPr>
            <a:endPar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endParaRPr>
          </a:p>
        </p:txBody>
      </p:sp>
      <p:sp>
        <p:nvSpPr>
          <p:cNvPr id="9" name="TextBox 8">
            <a:extLst>
              <a:ext uri="{FF2B5EF4-FFF2-40B4-BE49-F238E27FC236}">
                <a16:creationId xmlns:a16="http://schemas.microsoft.com/office/drawing/2014/main" id="{A05F3CDC-76EF-44FD-8ACC-88AFB979D5A1}"/>
              </a:ext>
            </a:extLst>
          </p:cNvPr>
          <p:cNvSpPr txBox="1"/>
          <p:nvPr/>
        </p:nvSpPr>
        <p:spPr>
          <a:xfrm>
            <a:off x="609600" y="5241285"/>
            <a:ext cx="6050691"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r>
              <a:rPr lang="en-US" dirty="0">
                <a:solidFill>
                  <a:schemeClr val="accent1">
                    <a:lumMod val="50000"/>
                  </a:schemeClr>
                </a:solidFill>
                <a:latin typeface="Artifakt ElementOfc" panose="020B0504020101020102" pitchFamily="34" charset="0"/>
                <a:cs typeface="Artifakt ElementOfc" panose="020B0504020101020102" pitchFamily="34" charset="0"/>
              </a:rPr>
              <a:t>Identify issues in the context of designs, assign work, and track issue resolution through inspection and completion.</a:t>
            </a:r>
            <a:endParaRPr kumimoji="0" lang="en-US" b="0" i="0" u="none" strike="noStrike" cap="none" spc="0" normalizeH="0" baseline="0" dirty="0">
              <a:ln>
                <a:noFill/>
              </a:ln>
              <a:solidFill>
                <a:schemeClr val="accent1">
                  <a:lumMod val="50000"/>
                </a:schemeClr>
              </a:solidFill>
              <a:effectLst/>
              <a:uFillTx/>
              <a:latin typeface="Artifakt ElementOfc" panose="020B0504020101020102" pitchFamily="34" charset="0"/>
              <a:cs typeface="Artifakt ElementOfc" panose="020B0504020101020102" pitchFamily="34" charset="0"/>
              <a:sym typeface="Helvetica Light"/>
            </a:endParaRPr>
          </a:p>
        </p:txBody>
      </p:sp>
      <p:pic>
        <p:nvPicPr>
          <p:cNvPr id="6" name="Picture 5">
            <a:extLst>
              <a:ext uri="{FF2B5EF4-FFF2-40B4-BE49-F238E27FC236}">
                <a16:creationId xmlns:a16="http://schemas.microsoft.com/office/drawing/2014/main" id="{A369CC51-91AB-4241-A95D-7A5C61029BC3}"/>
              </a:ext>
            </a:extLst>
          </p:cNvPr>
          <p:cNvPicPr>
            <a:picLocks noChangeAspect="1"/>
          </p:cNvPicPr>
          <p:nvPr/>
        </p:nvPicPr>
        <p:blipFill>
          <a:blip r:embed="rId3"/>
          <a:stretch>
            <a:fillRect/>
          </a:stretch>
        </p:blipFill>
        <p:spPr>
          <a:xfrm>
            <a:off x="5462096" y="1052909"/>
            <a:ext cx="6082250" cy="3817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29B6D7FC-B48C-44E6-A57E-B49449E4E53E}"/>
              </a:ext>
            </a:extLst>
          </p:cNvPr>
          <p:cNvPicPr>
            <a:picLocks noChangeAspect="1"/>
          </p:cNvPicPr>
          <p:nvPr/>
        </p:nvPicPr>
        <p:blipFill>
          <a:blip r:embed="rId4"/>
          <a:stretch>
            <a:fillRect/>
          </a:stretch>
        </p:blipFill>
        <p:spPr>
          <a:xfrm>
            <a:off x="6697103" y="3244753"/>
            <a:ext cx="5277741" cy="244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6E56D36-243E-49D4-BC2B-209358D50A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2" name="Straight Connector 11">
            <a:extLst>
              <a:ext uri="{FF2B5EF4-FFF2-40B4-BE49-F238E27FC236}">
                <a16:creationId xmlns:a16="http://schemas.microsoft.com/office/drawing/2014/main" id="{FA501E4C-14C1-44ED-A3E7-58C418FAAF70}"/>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92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6">
            <a:extLst>
              <a:ext uri="{FF2B5EF4-FFF2-40B4-BE49-F238E27FC236}">
                <a16:creationId xmlns:a16="http://schemas.microsoft.com/office/drawing/2014/main" id="{81067DE4-FAEC-4D0E-9C64-8ACEAF9E840D}"/>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kumimoji="0" lang="en-US" sz="4000" b="0" i="0" u="none" strike="noStrike" kern="0" cap="none" spc="0" normalizeH="0" baseline="0" noProof="0" dirty="0">
                <a:ln>
                  <a:noFill/>
                </a:ln>
                <a:solidFill>
                  <a:schemeClr val="accent1">
                    <a:lumMod val="50000"/>
                  </a:schemeClr>
                </a:solidFill>
                <a:effectLst/>
                <a:uLnTx/>
                <a:uFillTx/>
                <a:latin typeface="Artifakt Legend Light"/>
                <a:ea typeface="Artifakt Legend Medium"/>
                <a:cs typeface="Artifakt Legend Medium"/>
                <a:sym typeface="Artifakt Legend Light"/>
              </a:rPr>
              <a:t>Project Complexity: Collaboration for Civil 3D</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sp>
        <p:nvSpPr>
          <p:cNvPr id="17" name="TextBox 16">
            <a:extLst>
              <a:ext uri="{FF2B5EF4-FFF2-40B4-BE49-F238E27FC236}">
                <a16:creationId xmlns:a16="http://schemas.microsoft.com/office/drawing/2014/main" id="{C795E03E-BD65-4DBA-AC75-51C56109C6DC}"/>
              </a:ext>
            </a:extLst>
          </p:cNvPr>
          <p:cNvSpPr txBox="1"/>
          <p:nvPr/>
        </p:nvSpPr>
        <p:spPr>
          <a:xfrm>
            <a:off x="279931" y="1893927"/>
            <a:ext cx="6694802" cy="27295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a:rPr>
              <a:t>Cloud based Civil 3D project management</a:t>
            </a:r>
          </a:p>
          <a:p>
            <a:pPr marL="457200" indent="-457200" defTabSz="821531" hangingPunct="0">
              <a:buFont typeface="Arial" panose="020B0604020202020204" pitchFamily="34" charset="0"/>
              <a:buChar char="•"/>
            </a:pPr>
            <a:r>
              <a:rPr lang="en-US" sz="2800" dirty="0">
                <a:solidFill>
                  <a:schemeClr val="accent1">
                    <a:lumMod val="50000"/>
                  </a:schemeClr>
                </a:solidFill>
                <a:latin typeface="Artifakt ElementOfc"/>
              </a:rPr>
              <a:t>Extend design data to external stakeholders</a:t>
            </a:r>
          </a:p>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a:rPr>
              <a:t>Better allocate design resources</a:t>
            </a:r>
          </a:p>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endParaRPr lang="en-US" sz="2800" dirty="0">
              <a:solidFill>
                <a:schemeClr val="accent1">
                  <a:lumMod val="50000"/>
                </a:schemeClr>
              </a:solidFill>
              <a:latin typeface="Artifakt ElementOfc"/>
              <a:cs typeface="Artifakt ElementOfc" panose="020B0504020101020102" pitchFamily="34" charset="0"/>
              <a:sym typeface="Helvetica Light"/>
            </a:endParaRPr>
          </a:p>
          <a:p>
            <a:pPr marL="457200" marR="0" indent="-457200" algn="ctr" defTabSz="821531" rtl="0" fontAlgn="auto" latinLnBrk="0" hangingPunct="0">
              <a:lnSpc>
                <a:spcPct val="100000"/>
              </a:lnSpc>
              <a:spcBef>
                <a:spcPts val="0"/>
              </a:spcBef>
              <a:spcAft>
                <a:spcPts val="0"/>
              </a:spcAft>
              <a:buClrTx/>
              <a:buSzTx/>
              <a:buFont typeface="Arial" panose="020B0604020202020204" pitchFamily="34" charset="0"/>
              <a:buChar char="•"/>
              <a:tabLst/>
            </a:pPr>
            <a:endParaRPr lang="en-US" sz="2800" dirty="0">
              <a:solidFill>
                <a:schemeClr val="accent1">
                  <a:lumMod val="50000"/>
                </a:schemeClr>
              </a:solidFill>
              <a:latin typeface="Artifakt ElementOfc"/>
              <a:cs typeface="Artifakt ElementOfc" panose="020B0504020101020102" pitchFamily="34" charset="0"/>
              <a:sym typeface="Helvetica Light"/>
            </a:endParaRPr>
          </a:p>
        </p:txBody>
      </p:sp>
      <p:sp>
        <p:nvSpPr>
          <p:cNvPr id="9" name="TextBox 8">
            <a:extLst>
              <a:ext uri="{FF2B5EF4-FFF2-40B4-BE49-F238E27FC236}">
                <a16:creationId xmlns:a16="http://schemas.microsoft.com/office/drawing/2014/main" id="{214C2311-62F4-4622-9D06-C7196D4A881F}"/>
              </a:ext>
            </a:extLst>
          </p:cNvPr>
          <p:cNvSpPr txBox="1"/>
          <p:nvPr/>
        </p:nvSpPr>
        <p:spPr>
          <a:xfrm>
            <a:off x="609601" y="5295715"/>
            <a:ext cx="5556421"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r>
              <a:rPr lang="en-US" dirty="0">
                <a:solidFill>
                  <a:schemeClr val="accent1">
                    <a:lumMod val="50000"/>
                  </a:schemeClr>
                </a:solidFill>
                <a:latin typeface="Artifakt ElementOfc" panose="020B0504020101020102" pitchFamily="34" charset="0"/>
                <a:cs typeface="Artifakt ElementOfc" panose="020B0504020101020102" pitchFamily="34" charset="0"/>
              </a:rPr>
              <a:t>Connects project teams with centralized access to Civil 3D project data in the cloud, with no need for costly IT setup.</a:t>
            </a:r>
            <a:endParaRPr kumimoji="0" lang="en-US" b="0" i="0" u="none" strike="noStrike" cap="none" spc="0" normalizeH="0" baseline="0" dirty="0">
              <a:ln>
                <a:noFill/>
              </a:ln>
              <a:solidFill>
                <a:schemeClr val="accent1">
                  <a:lumMod val="50000"/>
                </a:schemeClr>
              </a:solidFill>
              <a:effectLst/>
              <a:uFillTx/>
              <a:latin typeface="Artifakt ElementOfc" panose="020B0504020101020102" pitchFamily="34" charset="0"/>
              <a:cs typeface="Artifakt ElementOfc" panose="020B0504020101020102" pitchFamily="34" charset="0"/>
              <a:sym typeface="Helvetica Light"/>
            </a:endParaRPr>
          </a:p>
        </p:txBody>
      </p:sp>
      <p:pic>
        <p:nvPicPr>
          <p:cNvPr id="5" name="Picture 4">
            <a:extLst>
              <a:ext uri="{FF2B5EF4-FFF2-40B4-BE49-F238E27FC236}">
                <a16:creationId xmlns:a16="http://schemas.microsoft.com/office/drawing/2014/main" id="{EB8B1743-AD3C-454A-8DBF-55035945608A}"/>
              </a:ext>
            </a:extLst>
          </p:cNvPr>
          <p:cNvPicPr>
            <a:picLocks noChangeAspect="1"/>
          </p:cNvPicPr>
          <p:nvPr/>
        </p:nvPicPr>
        <p:blipFill>
          <a:blip r:embed="rId3"/>
          <a:stretch>
            <a:fillRect/>
          </a:stretch>
        </p:blipFill>
        <p:spPr>
          <a:xfrm>
            <a:off x="6974732" y="1741919"/>
            <a:ext cx="4937337" cy="2669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0975FC0-C1F8-4C2F-8517-B3641C68030E}"/>
              </a:ext>
            </a:extLst>
          </p:cNvPr>
          <p:cNvPicPr>
            <a:picLocks noChangeAspect="1"/>
          </p:cNvPicPr>
          <p:nvPr/>
        </p:nvPicPr>
        <p:blipFill>
          <a:blip r:embed="rId4"/>
          <a:stretch>
            <a:fillRect/>
          </a:stretch>
        </p:blipFill>
        <p:spPr>
          <a:xfrm>
            <a:off x="7996446" y="3429000"/>
            <a:ext cx="3585953" cy="2503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Rounded Corners 10">
            <a:extLst>
              <a:ext uri="{FF2B5EF4-FFF2-40B4-BE49-F238E27FC236}">
                <a16:creationId xmlns:a16="http://schemas.microsoft.com/office/drawing/2014/main" id="{71644DE3-27FF-4CE9-AB13-FA180C5C6514}"/>
              </a:ext>
            </a:extLst>
          </p:cNvPr>
          <p:cNvSpPr/>
          <p:nvPr/>
        </p:nvSpPr>
        <p:spPr>
          <a:xfrm>
            <a:off x="2117897" y="-1827515"/>
            <a:ext cx="8096250" cy="704447"/>
          </a:xfrm>
          <a:prstGeom prst="roundRect">
            <a:avLst/>
          </a:prstGeom>
          <a:gradFill>
            <a:gsLst>
              <a:gs pos="0">
                <a:schemeClr val="accent3">
                  <a:tint val="100000"/>
                  <a:shade val="100000"/>
                  <a:satMod val="129999"/>
                </a:schemeClr>
              </a:gs>
              <a:gs pos="100000">
                <a:schemeClr val="accent3">
                  <a:tint val="50000"/>
                  <a:shade val="100000"/>
                  <a:satMod val="350000"/>
                </a:schemeClr>
              </a:gs>
            </a:gsLst>
          </a:gradFill>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latin typeface="+mn-lt"/>
                <a:ea typeface="+mn-ea"/>
                <a:cs typeface="+mn-cs"/>
                <a:sym typeface="Helvetica Light"/>
              </a:rPr>
              <a:t>Needs to talk about C4C3D value</a:t>
            </a:r>
          </a:p>
        </p:txBody>
      </p:sp>
      <p:pic>
        <p:nvPicPr>
          <p:cNvPr id="12" name="Picture 11">
            <a:extLst>
              <a:ext uri="{FF2B5EF4-FFF2-40B4-BE49-F238E27FC236}">
                <a16:creationId xmlns:a16="http://schemas.microsoft.com/office/drawing/2014/main" id="{83DE9214-EF7D-4F84-802C-A3A857B5E5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3" name="Straight Connector 12">
            <a:extLst>
              <a:ext uri="{FF2B5EF4-FFF2-40B4-BE49-F238E27FC236}">
                <a16:creationId xmlns:a16="http://schemas.microsoft.com/office/drawing/2014/main" id="{67D48D05-2074-494F-A030-85CEB772006C}"/>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7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6">
            <a:extLst>
              <a:ext uri="{FF2B5EF4-FFF2-40B4-BE49-F238E27FC236}">
                <a16:creationId xmlns:a16="http://schemas.microsoft.com/office/drawing/2014/main" id="{81067DE4-FAEC-4D0E-9C64-8ACEAF9E840D}"/>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kumimoji="0" lang="en-US" sz="4000" b="0" i="0" u="none" strike="noStrike" kern="0" cap="none" spc="0" normalizeH="0" baseline="0" noProof="0" dirty="0">
                <a:ln>
                  <a:noFill/>
                </a:ln>
                <a:solidFill>
                  <a:schemeClr val="accent1">
                    <a:lumMod val="50000"/>
                  </a:schemeClr>
                </a:solidFill>
                <a:effectLst/>
                <a:uLnTx/>
                <a:uFillTx/>
                <a:latin typeface="Artifakt Legend Light"/>
                <a:ea typeface="Artifakt Legend Medium"/>
                <a:cs typeface="Artifakt Legend Medium"/>
                <a:sym typeface="Artifakt Legend Light"/>
              </a:rPr>
              <a:t>Inefficient Tools: Analytics &amp; Insight</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sp>
        <p:nvSpPr>
          <p:cNvPr id="13" name="TextBox 12">
            <a:extLst>
              <a:ext uri="{FF2B5EF4-FFF2-40B4-BE49-F238E27FC236}">
                <a16:creationId xmlns:a16="http://schemas.microsoft.com/office/drawing/2014/main" id="{D099B4F1-5F6E-4843-AC61-BCC17CD5A72E}"/>
              </a:ext>
            </a:extLst>
          </p:cNvPr>
          <p:cNvSpPr txBox="1"/>
          <p:nvPr/>
        </p:nvSpPr>
        <p:spPr>
          <a:xfrm>
            <a:off x="609601" y="1458421"/>
            <a:ext cx="3821623" cy="1867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Track Design Packages</a:t>
            </a:r>
          </a:p>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Monitor Issues</a:t>
            </a:r>
          </a:p>
          <a:p>
            <a:pPr marL="457200" marR="0" indent="-4572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rPr>
              <a:t>Address RFIs</a:t>
            </a:r>
          </a:p>
          <a:p>
            <a:pPr marL="457200" marR="0" indent="-457200" algn="ctr" defTabSz="821531" rtl="0" fontAlgn="auto" latinLnBrk="0" hangingPunct="0">
              <a:lnSpc>
                <a:spcPct val="100000"/>
              </a:lnSpc>
              <a:spcBef>
                <a:spcPts val="0"/>
              </a:spcBef>
              <a:spcAft>
                <a:spcPts val="0"/>
              </a:spcAft>
              <a:buClrTx/>
              <a:buSzTx/>
              <a:buFont typeface="Arial" panose="020B0604020202020204" pitchFamily="34" charset="0"/>
              <a:buChar char="•"/>
              <a:tabLst/>
            </a:pPr>
            <a:endParaRPr lang="en-US" sz="2800" dirty="0">
              <a:solidFill>
                <a:schemeClr val="accent1">
                  <a:lumMod val="50000"/>
                </a:schemeClr>
              </a:solidFill>
              <a:latin typeface="Artifakt ElementOfc" panose="020B0504020101020102" pitchFamily="34" charset="0"/>
              <a:cs typeface="Artifakt ElementOfc" panose="020B0504020101020102" pitchFamily="34" charset="0"/>
              <a:sym typeface="Helvetica Light"/>
            </a:endParaRPr>
          </a:p>
        </p:txBody>
      </p:sp>
      <p:sp>
        <p:nvSpPr>
          <p:cNvPr id="8" name="TextBox 7">
            <a:extLst>
              <a:ext uri="{FF2B5EF4-FFF2-40B4-BE49-F238E27FC236}">
                <a16:creationId xmlns:a16="http://schemas.microsoft.com/office/drawing/2014/main" id="{40284C3A-9342-4CA3-89E8-CCBA44C178F8}"/>
              </a:ext>
            </a:extLst>
          </p:cNvPr>
          <p:cNvSpPr txBox="1"/>
          <p:nvPr/>
        </p:nvSpPr>
        <p:spPr>
          <a:xfrm>
            <a:off x="609602" y="5048356"/>
            <a:ext cx="5605848" cy="975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r>
              <a:rPr lang="en-US" dirty="0">
                <a:solidFill>
                  <a:schemeClr val="accent1">
                    <a:lumMod val="50000"/>
                  </a:schemeClr>
                </a:solidFill>
                <a:latin typeface="Artifakt ElementOfc" panose="020B0504020101020102" pitchFamily="34" charset="0"/>
                <a:cs typeface="Artifakt ElementOfc" panose="020B0504020101020102" pitchFamily="34" charset="0"/>
              </a:rPr>
              <a:t>Project Home provides a unified view into important, relevant, and actionable information from across BIM 360 to our users. </a:t>
            </a:r>
            <a:endParaRPr kumimoji="0" lang="en-US" b="0" i="0" u="none" strike="noStrike" cap="none" spc="0" normalizeH="0" baseline="0" dirty="0">
              <a:ln>
                <a:noFill/>
              </a:ln>
              <a:solidFill>
                <a:schemeClr val="accent1">
                  <a:lumMod val="50000"/>
                </a:schemeClr>
              </a:solidFill>
              <a:effectLst/>
              <a:uFillTx/>
              <a:latin typeface="Artifakt ElementOfc" panose="020B0504020101020102" pitchFamily="34" charset="0"/>
              <a:cs typeface="Artifakt ElementOfc" panose="020B0504020101020102" pitchFamily="34" charset="0"/>
              <a:sym typeface="Helvetica Light"/>
            </a:endParaRPr>
          </a:p>
        </p:txBody>
      </p:sp>
      <p:pic>
        <p:nvPicPr>
          <p:cNvPr id="9" name="Picture 8">
            <a:extLst>
              <a:ext uri="{FF2B5EF4-FFF2-40B4-BE49-F238E27FC236}">
                <a16:creationId xmlns:a16="http://schemas.microsoft.com/office/drawing/2014/main" id="{633039E8-84F3-4B0F-AB3C-7C4D7616B49E}"/>
              </a:ext>
            </a:extLst>
          </p:cNvPr>
          <p:cNvPicPr>
            <a:picLocks noChangeAspect="1"/>
          </p:cNvPicPr>
          <p:nvPr/>
        </p:nvPicPr>
        <p:blipFill>
          <a:blip r:embed="rId3"/>
          <a:stretch>
            <a:fillRect/>
          </a:stretch>
        </p:blipFill>
        <p:spPr>
          <a:xfrm>
            <a:off x="5674047" y="1571350"/>
            <a:ext cx="5815649" cy="2499244"/>
          </a:xfrm>
          <a:prstGeom prst="rect">
            <a:avLst/>
          </a:prstGeom>
        </p:spPr>
      </p:pic>
      <p:pic>
        <p:nvPicPr>
          <p:cNvPr id="3" name="Picture 2">
            <a:extLst>
              <a:ext uri="{FF2B5EF4-FFF2-40B4-BE49-F238E27FC236}">
                <a16:creationId xmlns:a16="http://schemas.microsoft.com/office/drawing/2014/main" id="{712ABFA6-5173-4E21-A454-4E1EC17AC1A3}"/>
              </a:ext>
            </a:extLst>
          </p:cNvPr>
          <p:cNvPicPr>
            <a:picLocks noChangeAspect="1"/>
          </p:cNvPicPr>
          <p:nvPr/>
        </p:nvPicPr>
        <p:blipFill>
          <a:blip r:embed="rId4"/>
          <a:stretch>
            <a:fillRect/>
          </a:stretch>
        </p:blipFill>
        <p:spPr>
          <a:xfrm>
            <a:off x="7141028" y="2392330"/>
            <a:ext cx="4600856" cy="2827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4E875CD-5205-478F-8735-89D9C67645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2" name="Straight Connector 11">
            <a:extLst>
              <a:ext uri="{FF2B5EF4-FFF2-40B4-BE49-F238E27FC236}">
                <a16:creationId xmlns:a16="http://schemas.microsoft.com/office/drawing/2014/main" id="{E9AFF8D4-32E1-4872-B21A-D1387D2A93A5}"/>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56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52A98098-C1F8-4FE8-957A-ACAD536DC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004" y="3165573"/>
            <a:ext cx="3346595" cy="1882460"/>
          </a:xfrm>
          <a:prstGeom prst="rect">
            <a:avLst/>
          </a:prstGeom>
          <a:effectLst>
            <a:outerShdw blurRad="50800" dist="38100" dir="2700000" algn="tl" rotWithShape="0">
              <a:prstClr val="black">
                <a:alpha val="40000"/>
              </a:prstClr>
            </a:outerShdw>
          </a:effectLst>
        </p:spPr>
      </p:pic>
      <p:cxnSp>
        <p:nvCxnSpPr>
          <p:cNvPr id="32" name="Straight Connector 31"/>
          <p:cNvCxnSpPr>
            <a:cxnSpLocks/>
          </p:cNvCxnSpPr>
          <p:nvPr/>
        </p:nvCxnSpPr>
        <p:spPr>
          <a:xfrm>
            <a:off x="8197848" y="1471802"/>
            <a:ext cx="0" cy="4585915"/>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87216" y="1645920"/>
            <a:ext cx="3406789" cy="387927"/>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219215" hangingPunct="1">
              <a:lnSpc>
                <a:spcPct val="90000"/>
              </a:lnSpc>
              <a:defRPr sz="4267" kern="1200">
                <a:solidFill>
                  <a:srgbClr val="FFFFFF"/>
                </a:solidFill>
                <a:latin typeface="Artifakt ElementOfc" panose="020B0504020101020102" pitchFamily="34" charset="0"/>
                <a:cs typeface="Artifakt ElementOfc" panose="020B0504020101020102" pitchFamily="34" charset="0"/>
              </a:defRPr>
            </a:lvl1pPr>
          </a:lstStyle>
          <a:p>
            <a:r>
              <a:rPr lang="en-US" sz="2134" dirty="0">
                <a:solidFill>
                  <a:schemeClr val="accent1">
                    <a:lumMod val="50000"/>
                  </a:schemeClr>
                </a:solidFill>
              </a:rPr>
              <a:t>Collaboration for Civil 3D</a:t>
            </a:r>
          </a:p>
        </p:txBody>
      </p:sp>
      <p:sp>
        <p:nvSpPr>
          <p:cNvPr id="64" name="TextBox 63"/>
          <p:cNvSpPr txBox="1"/>
          <p:nvPr/>
        </p:nvSpPr>
        <p:spPr>
          <a:xfrm>
            <a:off x="8582351" y="1645920"/>
            <a:ext cx="3000083" cy="387927"/>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219215" hangingPunct="1">
              <a:lnSpc>
                <a:spcPct val="90000"/>
              </a:lnSpc>
              <a:defRPr sz="4267" kern="1200">
                <a:solidFill>
                  <a:srgbClr val="FFFFFF"/>
                </a:solidFill>
                <a:latin typeface="Artifakt ElementOfc" panose="020B0504020101020102" pitchFamily="34" charset="0"/>
                <a:cs typeface="Artifakt ElementOfc" panose="020B0504020101020102" pitchFamily="34" charset="0"/>
              </a:defRPr>
            </a:lvl1pPr>
          </a:lstStyle>
          <a:p>
            <a:r>
              <a:rPr lang="en-US" sz="2134" dirty="0">
                <a:solidFill>
                  <a:schemeClr val="accent1">
                    <a:lumMod val="50000"/>
                  </a:schemeClr>
                </a:solidFill>
              </a:rPr>
              <a:t>Desktop Connector</a:t>
            </a:r>
          </a:p>
        </p:txBody>
      </p:sp>
      <p:sp>
        <p:nvSpPr>
          <p:cNvPr id="65" name="TextBox 64"/>
          <p:cNvSpPr txBox="1"/>
          <p:nvPr/>
        </p:nvSpPr>
        <p:spPr>
          <a:xfrm>
            <a:off x="4553135" y="1646189"/>
            <a:ext cx="3260208" cy="387927"/>
          </a:xfrm>
          <a:prstGeom prst="rect">
            <a:avLst/>
          </a:prstGeom>
        </p:spPr>
        <p:txBody>
          <a:bodyPr wrap="square"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219215" hangingPunct="1">
              <a:lnSpc>
                <a:spcPct val="90000"/>
              </a:lnSpc>
              <a:defRPr sz="4267" kern="1200">
                <a:solidFill>
                  <a:srgbClr val="FFFFFF"/>
                </a:solidFill>
                <a:latin typeface="Artifakt ElementOfc" panose="020B0504020101020102" pitchFamily="34" charset="0"/>
                <a:cs typeface="Artifakt ElementOfc" panose="020B0504020101020102" pitchFamily="34" charset="0"/>
              </a:defRPr>
            </a:lvl1pPr>
          </a:lstStyle>
          <a:p>
            <a:r>
              <a:rPr lang="en-US" sz="2134" dirty="0">
                <a:solidFill>
                  <a:schemeClr val="accent1">
                    <a:lumMod val="50000"/>
                  </a:schemeClr>
                </a:solidFill>
              </a:rPr>
              <a:t>Document Management</a:t>
            </a:r>
          </a:p>
        </p:txBody>
      </p:sp>
      <p:sp>
        <p:nvSpPr>
          <p:cNvPr id="2" name="Rectangle 1">
            <a:extLst>
              <a:ext uri="{FF2B5EF4-FFF2-40B4-BE49-F238E27FC236}">
                <a16:creationId xmlns:a16="http://schemas.microsoft.com/office/drawing/2014/main" id="{C5372904-6D4F-D147-B035-F03C0ED38DF4}"/>
              </a:ext>
            </a:extLst>
          </p:cNvPr>
          <p:cNvSpPr/>
          <p:nvPr/>
        </p:nvSpPr>
        <p:spPr>
          <a:xfrm>
            <a:off x="332899" y="5289045"/>
            <a:ext cx="3784147" cy="994118"/>
          </a:xfrm>
          <a:prstGeom prst="rect">
            <a:avLst/>
          </a:prstGeom>
        </p:spPr>
        <p:txBody>
          <a:bodyPr wrap="square">
            <a:spAutoFit/>
          </a:bodyPr>
          <a:lstStyle/>
          <a:p>
            <a:pPr marL="114302" indent="-114302" defTabSz="304601">
              <a:buFont typeface="Arial" panose="020B0604020202020204" pitchFamily="34" charset="0"/>
              <a:buChar char="•"/>
              <a:defRPr/>
            </a:pPr>
            <a:r>
              <a:rPr lang="en-US" sz="1465" dirty="0">
                <a:solidFill>
                  <a:schemeClr val="accent1">
                    <a:lumMod val="50000"/>
                  </a:schemeClr>
                </a:solidFill>
                <a:latin typeface="Artifakt LegendOfc" charset="0"/>
                <a:ea typeface="Artifakt LegendOfc" charset="0"/>
                <a:cs typeface="Artifakt LegendOfc" charset="0"/>
              </a:rPr>
              <a:t>Civil 3D projects managed in the cloud</a:t>
            </a:r>
          </a:p>
          <a:p>
            <a:pPr marL="114302" indent="-114302" defTabSz="304601">
              <a:buFont typeface="Arial" panose="020B0604020202020204" pitchFamily="34" charset="0"/>
              <a:buChar char="•"/>
              <a:defRPr/>
            </a:pPr>
            <a:r>
              <a:rPr lang="en-US" sz="1465" dirty="0">
                <a:solidFill>
                  <a:schemeClr val="accent1">
                    <a:lumMod val="50000"/>
                  </a:schemeClr>
                </a:solidFill>
                <a:latin typeface="Artifakt LegendOfc" charset="0"/>
                <a:ea typeface="Artifakt LegendOfc" charset="0"/>
                <a:cs typeface="Artifakt LegendOfc" charset="0"/>
                <a:sym typeface="Helvetica Light"/>
              </a:rPr>
              <a:t>Create and Consume Data Shortcuts</a:t>
            </a:r>
          </a:p>
          <a:p>
            <a:pPr marL="114302" indent="-114302" defTabSz="304601">
              <a:buFont typeface="Arial" panose="020B0604020202020204" pitchFamily="34" charset="0"/>
              <a:buChar char="•"/>
              <a:defRPr/>
            </a:pPr>
            <a:r>
              <a:rPr lang="en-US" sz="1465" dirty="0">
                <a:solidFill>
                  <a:schemeClr val="accent1">
                    <a:lumMod val="50000"/>
                  </a:schemeClr>
                </a:solidFill>
                <a:latin typeface="Artifakt LegendOfc" charset="0"/>
                <a:ea typeface="Artifakt LegendOfc" charset="0"/>
                <a:cs typeface="Artifakt LegendOfc" charset="0"/>
              </a:rPr>
              <a:t>Automated file locking</a:t>
            </a:r>
            <a:endParaRPr lang="en-US" sz="1465" dirty="0">
              <a:solidFill>
                <a:schemeClr val="accent1">
                  <a:lumMod val="50000"/>
                </a:schemeClr>
              </a:solidFill>
              <a:latin typeface="Artifakt LegendOfc" charset="0"/>
              <a:ea typeface="Artifakt LegendOfc" charset="0"/>
              <a:cs typeface="Artifakt LegendOfc" charset="0"/>
              <a:sym typeface="Helvetica Light"/>
            </a:endParaRPr>
          </a:p>
          <a:p>
            <a:pPr marL="114302" indent="-114302" defTabSz="304601">
              <a:buFont typeface="Arial" panose="020B0604020202020204" pitchFamily="34" charset="0"/>
              <a:buChar char="•"/>
              <a:defRPr/>
            </a:pPr>
            <a:endParaRPr lang="en-US" sz="1465" dirty="0">
              <a:solidFill>
                <a:schemeClr val="accent1">
                  <a:lumMod val="50000"/>
                </a:schemeClr>
              </a:solidFill>
              <a:latin typeface="Artifakt LegendOfc" charset="0"/>
              <a:ea typeface="Artifakt LegendOfc" charset="0"/>
              <a:cs typeface="Artifakt LegendOfc" charset="0"/>
              <a:sym typeface="Helvetica Light"/>
            </a:endParaRPr>
          </a:p>
        </p:txBody>
      </p:sp>
      <p:sp>
        <p:nvSpPr>
          <p:cNvPr id="28" name="Rectangle 27">
            <a:extLst>
              <a:ext uri="{FF2B5EF4-FFF2-40B4-BE49-F238E27FC236}">
                <a16:creationId xmlns:a16="http://schemas.microsoft.com/office/drawing/2014/main" id="{4CB0EDF0-95A7-314E-8376-48F5987BE932}"/>
              </a:ext>
            </a:extLst>
          </p:cNvPr>
          <p:cNvSpPr/>
          <p:nvPr/>
        </p:nvSpPr>
        <p:spPr>
          <a:xfrm>
            <a:off x="4385053" y="5295970"/>
            <a:ext cx="3633458" cy="761747"/>
          </a:xfrm>
          <a:prstGeom prst="rect">
            <a:avLst/>
          </a:prstGeom>
        </p:spPr>
        <p:txBody>
          <a:bodyPr wrap="square" anchor="t">
            <a:spAutoFit/>
          </a:bodyPr>
          <a:lstStyle/>
          <a:p>
            <a:pPr marL="228600" indent="-228600" defTabSz="609201">
              <a:buFont typeface="Arial" panose="020B0604020202020204" pitchFamily="34" charset="0"/>
              <a:buChar char="•"/>
              <a:defRPr/>
            </a:pPr>
            <a:r>
              <a:rPr lang="en-US" sz="1450" dirty="0">
                <a:solidFill>
                  <a:schemeClr val="accent1">
                    <a:lumMod val="50000"/>
                  </a:schemeClr>
                </a:solidFill>
                <a:latin typeface="Artifakt LegendOfc"/>
                <a:ea typeface="Artifakt LegendOfc" charset="0"/>
                <a:cs typeface="Artifakt LegendOfc" charset="0"/>
              </a:rPr>
              <a:t>Review Submittals</a:t>
            </a:r>
          </a:p>
          <a:p>
            <a:pPr marL="228600" indent="-228600" defTabSz="609201">
              <a:buFont typeface="Arial" panose="020B0604020202020204" pitchFamily="34" charset="0"/>
              <a:buChar char="•"/>
              <a:defRPr/>
            </a:pPr>
            <a:r>
              <a:rPr lang="en-US" sz="1450" dirty="0">
                <a:solidFill>
                  <a:schemeClr val="accent1">
                    <a:lumMod val="50000"/>
                  </a:schemeClr>
                </a:solidFill>
                <a:latin typeface="Artifakt LegendOfc"/>
                <a:ea typeface="Artifakt LegendOfc" charset="0"/>
                <a:cs typeface="Artifakt LegendOfc" charset="0"/>
              </a:rPr>
              <a:t>Visual Version Control</a:t>
            </a:r>
          </a:p>
          <a:p>
            <a:pPr marL="228600" indent="-228600" defTabSz="609201">
              <a:buFont typeface="Arial" panose="020B0604020202020204" pitchFamily="34" charset="0"/>
              <a:buChar char="•"/>
              <a:defRPr/>
            </a:pPr>
            <a:r>
              <a:rPr lang="en-US" sz="1450" dirty="0">
                <a:solidFill>
                  <a:schemeClr val="accent1">
                    <a:lumMod val="50000"/>
                  </a:schemeClr>
                </a:solidFill>
                <a:latin typeface="Artifakt LegendOfc"/>
                <a:ea typeface="Artifakt LegendOfc" charset="0"/>
                <a:cs typeface="Artifakt LegendOfc" charset="0"/>
              </a:rPr>
              <a:t>Issue and Mark-up creation</a:t>
            </a:r>
          </a:p>
        </p:txBody>
      </p:sp>
      <p:sp>
        <p:nvSpPr>
          <p:cNvPr id="29" name="Rectangle 28">
            <a:extLst>
              <a:ext uri="{FF2B5EF4-FFF2-40B4-BE49-F238E27FC236}">
                <a16:creationId xmlns:a16="http://schemas.microsoft.com/office/drawing/2014/main" id="{0106519E-6F7C-BD49-8C0A-2E03CF2420AF}"/>
              </a:ext>
            </a:extLst>
          </p:cNvPr>
          <p:cNvSpPr/>
          <p:nvPr/>
        </p:nvSpPr>
        <p:spPr>
          <a:xfrm>
            <a:off x="8369564" y="5296943"/>
            <a:ext cx="3974832" cy="761747"/>
          </a:xfrm>
          <a:prstGeom prst="rect">
            <a:avLst/>
          </a:prstGeom>
        </p:spPr>
        <p:txBody>
          <a:bodyPr wrap="square" anchor="t">
            <a:spAutoFit/>
          </a:bodyPr>
          <a:lstStyle/>
          <a:p>
            <a:pPr marL="228600" indent="-228600" defTabSz="609201">
              <a:buFont typeface="Arial" panose="020B0604020202020204" pitchFamily="34" charset="0"/>
              <a:buChar char="•"/>
              <a:defRPr/>
            </a:pPr>
            <a:r>
              <a:rPr lang="en-US" sz="1450" dirty="0">
                <a:solidFill>
                  <a:schemeClr val="accent1">
                    <a:lumMod val="50000"/>
                  </a:schemeClr>
                </a:solidFill>
                <a:latin typeface="Artifakt LegendOfc"/>
                <a:ea typeface="Artifakt LegendOfc" charset="0"/>
                <a:cs typeface="Artifakt LegendOfc" charset="0"/>
                <a:sym typeface="Helvetica Light"/>
              </a:rPr>
              <a:t>BIM 360 access on the desktop</a:t>
            </a:r>
          </a:p>
          <a:p>
            <a:pPr marL="228600" indent="-228600" defTabSz="609201">
              <a:buFont typeface="Arial" panose="020B0604020202020204" pitchFamily="34" charset="0"/>
              <a:buChar char="•"/>
              <a:defRPr/>
            </a:pPr>
            <a:r>
              <a:rPr lang="en-US" sz="1450" dirty="0">
                <a:solidFill>
                  <a:schemeClr val="accent1">
                    <a:lumMod val="50000"/>
                  </a:schemeClr>
                </a:solidFill>
                <a:latin typeface="Artifakt LegendOfc"/>
                <a:cs typeface="Artifakt LegendOfc" charset="0"/>
              </a:rPr>
              <a:t>Lock and unlock files</a:t>
            </a:r>
            <a:endParaRPr lang="en-US" sz="1450" dirty="0">
              <a:solidFill>
                <a:schemeClr val="accent1">
                  <a:lumMod val="50000"/>
                </a:schemeClr>
              </a:solidFill>
              <a:latin typeface="Artifakt LegendOfc"/>
            </a:endParaRPr>
          </a:p>
          <a:p>
            <a:pPr marL="228600" indent="-228600" defTabSz="609201">
              <a:buFont typeface="Arial" panose="020B0604020202020204" pitchFamily="34" charset="0"/>
              <a:buChar char="•"/>
              <a:defRPr/>
            </a:pPr>
            <a:r>
              <a:rPr lang="en-US" sz="1450" dirty="0">
                <a:solidFill>
                  <a:schemeClr val="accent1">
                    <a:lumMod val="50000"/>
                  </a:schemeClr>
                </a:solidFill>
                <a:latin typeface="Artifakt LegendOfc"/>
                <a:ea typeface="Artifakt LegendOfc" charset="0"/>
                <a:cs typeface="Artifakt LegendOfc" charset="0"/>
                <a:sym typeface="Helvetica Light"/>
              </a:rPr>
              <a:t>View file status (Version, Author, etc..)</a:t>
            </a:r>
            <a:endParaRPr lang="en-US" sz="1450" dirty="0">
              <a:solidFill>
                <a:schemeClr val="accent1">
                  <a:lumMod val="50000"/>
                </a:schemeClr>
              </a:solidFill>
              <a:latin typeface="Artifakt LegendOfc"/>
              <a:ea typeface="Artifakt LegendOfc" charset="0"/>
              <a:cs typeface="Artifakt LegendOfc" charset="0"/>
            </a:endParaRPr>
          </a:p>
        </p:txBody>
      </p:sp>
      <p:cxnSp>
        <p:nvCxnSpPr>
          <p:cNvPr id="25" name="Straight Connector 24">
            <a:extLst>
              <a:ext uri="{FF2B5EF4-FFF2-40B4-BE49-F238E27FC236}">
                <a16:creationId xmlns:a16="http://schemas.microsoft.com/office/drawing/2014/main" id="{7A69C644-53BF-48C3-9B66-DA6B560516F6}"/>
              </a:ext>
            </a:extLst>
          </p:cNvPr>
          <p:cNvCxnSpPr>
            <a:cxnSpLocks/>
          </p:cNvCxnSpPr>
          <p:nvPr/>
        </p:nvCxnSpPr>
        <p:spPr>
          <a:xfrm>
            <a:off x="4188366" y="1513009"/>
            <a:ext cx="0" cy="4544708"/>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vector graphics, seat&#10;&#10;Description automatically generated">
            <a:extLst>
              <a:ext uri="{FF2B5EF4-FFF2-40B4-BE49-F238E27FC236}">
                <a16:creationId xmlns:a16="http://schemas.microsoft.com/office/drawing/2014/main" id="{9285D537-587A-4B9A-854A-A3F60829A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57" y="3731807"/>
            <a:ext cx="1310652" cy="1310653"/>
          </a:xfrm>
          <a:prstGeom prst="rect">
            <a:avLst/>
          </a:prstGeom>
          <a:effectLst>
            <a:outerShdw blurRad="50800" dist="38100" dir="2700000" algn="tl" rotWithShape="0">
              <a:prstClr val="black">
                <a:alpha val="40000"/>
              </a:prstClr>
            </a:outerShdw>
          </a:effectLst>
        </p:spPr>
      </p:pic>
      <p:sp>
        <p:nvSpPr>
          <p:cNvPr id="37" name="Cloud 36">
            <a:extLst>
              <a:ext uri="{FF2B5EF4-FFF2-40B4-BE49-F238E27FC236}">
                <a16:creationId xmlns:a16="http://schemas.microsoft.com/office/drawing/2014/main" id="{CE99FDE0-8BA6-4DB0-AB78-6DB4F216F728}"/>
              </a:ext>
            </a:extLst>
          </p:cNvPr>
          <p:cNvSpPr/>
          <p:nvPr/>
        </p:nvSpPr>
        <p:spPr>
          <a:xfrm>
            <a:off x="1792353" y="2438919"/>
            <a:ext cx="2036185" cy="1453307"/>
          </a:xfrm>
          <a:prstGeom prst="cloud">
            <a:avLst/>
          </a:prstGeom>
          <a:blipFill rotWithShape="1">
            <a:blip r:embed="rId5">
              <a:extLst>
                <a:ext uri="{28A0092B-C50C-407E-A947-70E740481C1C}">
                  <a14:useLocalDpi xmlns:a14="http://schemas.microsoft.com/office/drawing/2010/main" val="0"/>
                </a:ext>
              </a:extLst>
            </a:blip>
            <a:srcRect/>
            <a:tile tx="0" ty="0" sx="100000" sy="100000" flip="none" algn="tl"/>
          </a:blipFill>
          <a:ln w="12700" cap="flat">
            <a:solidFill>
              <a:schemeClr val="bg1"/>
            </a:solidFill>
            <a:miter lim="400000"/>
          </a:ln>
          <a:effectLst>
            <a:outerShdw blurRad="50800" dist="25400" dir="5400000" rotWithShape="0">
              <a:srgbClr val="000000">
                <a:alpha val="50000"/>
              </a:srgbClr>
            </a:outerShdw>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6" hangingPunct="0"/>
            <a:endParaRPr lang="en-US" sz="1600">
              <a:solidFill>
                <a:srgbClr val="FFFFFF"/>
              </a:solidFill>
              <a:sym typeface="Helvetica Light"/>
            </a:endParaRPr>
          </a:p>
        </p:txBody>
      </p:sp>
      <p:pic>
        <p:nvPicPr>
          <p:cNvPr id="38" name="Picture 6" descr="Image result for bi-directional arrows">
            <a:extLst>
              <a:ext uri="{FF2B5EF4-FFF2-40B4-BE49-F238E27FC236}">
                <a16:creationId xmlns:a16="http://schemas.microsoft.com/office/drawing/2014/main" id="{60684C04-6B3F-4801-B57B-150E66A694D9}"/>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971019" flipH="1">
            <a:off x="1400882" y="3450348"/>
            <a:ext cx="1297806" cy="12978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descr="A close up of a logo&#10;&#10;Description automatically generated">
            <a:extLst>
              <a:ext uri="{FF2B5EF4-FFF2-40B4-BE49-F238E27FC236}">
                <a16:creationId xmlns:a16="http://schemas.microsoft.com/office/drawing/2014/main" id="{C3F57C89-4A82-464D-AA1D-EA97DE77ABD2}"/>
              </a:ext>
            </a:extLst>
          </p:cNvPr>
          <p:cNvPicPr>
            <a:picLocks noChangeAspect="1"/>
          </p:cNvPicPr>
          <p:nvPr/>
        </p:nvPicPr>
        <p:blipFill rotWithShape="1">
          <a:blip r:embed="rId7">
            <a:extLst>
              <a:ext uri="{28A0092B-C50C-407E-A947-70E740481C1C}">
                <a14:useLocalDpi xmlns:a14="http://schemas.microsoft.com/office/drawing/2010/main" val="0"/>
              </a:ext>
            </a:extLst>
          </a:blip>
          <a:srcRect l="10408" t="37057" r="84097" b="45443"/>
          <a:stretch/>
        </p:blipFill>
        <p:spPr>
          <a:xfrm>
            <a:off x="4908018" y="2260967"/>
            <a:ext cx="548640" cy="801280"/>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1B09F839-EE65-47F7-835A-6AAAFF8E6072}"/>
              </a:ext>
            </a:extLst>
          </p:cNvPr>
          <p:cNvPicPr>
            <a:picLocks noChangeAspect="1"/>
          </p:cNvPicPr>
          <p:nvPr/>
        </p:nvPicPr>
        <p:blipFill>
          <a:blip r:embed="rId8"/>
          <a:stretch>
            <a:fillRect/>
          </a:stretch>
        </p:blipFill>
        <p:spPr>
          <a:xfrm>
            <a:off x="8369564" y="3291190"/>
            <a:ext cx="3472147" cy="1756843"/>
          </a:xfrm>
          <a:prstGeom prst="rect">
            <a:avLst/>
          </a:prstGeom>
          <a:effectLst>
            <a:outerShdw blurRad="50800" dist="38100" dir="2700000" algn="tl" rotWithShape="0">
              <a:prstClr val="black">
                <a:alpha val="40000"/>
              </a:prstClr>
            </a:outerShdw>
          </a:effectLst>
        </p:spPr>
      </p:pic>
      <p:pic>
        <p:nvPicPr>
          <p:cNvPr id="27" name="Picture 26" descr="A picture containing vector graphics, seat&#10;&#10;Description automatically generated">
            <a:extLst>
              <a:ext uri="{FF2B5EF4-FFF2-40B4-BE49-F238E27FC236}">
                <a16:creationId xmlns:a16="http://schemas.microsoft.com/office/drawing/2014/main" id="{E63BB22B-5072-4D0A-B880-6ACE3EB12B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82351" y="2307991"/>
            <a:ext cx="672408" cy="672408"/>
          </a:xfrm>
          <a:prstGeom prst="rect">
            <a:avLst/>
          </a:prstGeom>
        </p:spPr>
      </p:pic>
      <p:pic>
        <p:nvPicPr>
          <p:cNvPr id="12" name="Picture 11">
            <a:extLst>
              <a:ext uri="{FF2B5EF4-FFF2-40B4-BE49-F238E27FC236}">
                <a16:creationId xmlns:a16="http://schemas.microsoft.com/office/drawing/2014/main" id="{BD7C22F9-50FD-4AEB-810B-4A48D22B625D}"/>
              </a:ext>
            </a:extLst>
          </p:cNvPr>
          <p:cNvPicPr>
            <a:picLocks noChangeAspect="1"/>
          </p:cNvPicPr>
          <p:nvPr/>
        </p:nvPicPr>
        <p:blipFill>
          <a:blip r:embed="rId10"/>
          <a:stretch>
            <a:fillRect/>
          </a:stretch>
        </p:blipFill>
        <p:spPr>
          <a:xfrm>
            <a:off x="9760184" y="2238815"/>
            <a:ext cx="818924" cy="895573"/>
          </a:xfrm>
          <a:prstGeom prst="rect">
            <a:avLst/>
          </a:prstGeom>
          <a:effectLst>
            <a:softEdge rad="0"/>
          </a:effectLst>
        </p:spPr>
      </p:pic>
      <p:pic>
        <p:nvPicPr>
          <p:cNvPr id="15" name="Picture 14" descr="A close up of a logo&#10;&#10;Description automatically generated">
            <a:extLst>
              <a:ext uri="{FF2B5EF4-FFF2-40B4-BE49-F238E27FC236}">
                <a16:creationId xmlns:a16="http://schemas.microsoft.com/office/drawing/2014/main" id="{8B9B569A-7265-41BF-B895-8B143485A7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22254" y="2307991"/>
            <a:ext cx="671790" cy="671791"/>
          </a:xfrm>
          <a:prstGeom prst="rect">
            <a:avLst/>
          </a:prstGeom>
        </p:spPr>
      </p:pic>
      <p:grpSp>
        <p:nvGrpSpPr>
          <p:cNvPr id="5" name="Group 4">
            <a:extLst>
              <a:ext uri="{FF2B5EF4-FFF2-40B4-BE49-F238E27FC236}">
                <a16:creationId xmlns:a16="http://schemas.microsoft.com/office/drawing/2014/main" id="{C42172C2-76C9-4537-8D1F-2280FCB72F1F}"/>
              </a:ext>
            </a:extLst>
          </p:cNvPr>
          <p:cNvGrpSpPr/>
          <p:nvPr/>
        </p:nvGrpSpPr>
        <p:grpSpPr>
          <a:xfrm>
            <a:off x="10555295" y="2493465"/>
            <a:ext cx="394258" cy="300842"/>
            <a:chOff x="10579107" y="2839534"/>
            <a:chExt cx="394258" cy="300842"/>
          </a:xfrm>
        </p:grpSpPr>
        <p:sp>
          <p:nvSpPr>
            <p:cNvPr id="40" name="Arrow: Right 39">
              <a:extLst>
                <a:ext uri="{FF2B5EF4-FFF2-40B4-BE49-F238E27FC236}">
                  <a16:creationId xmlns:a16="http://schemas.microsoft.com/office/drawing/2014/main" id="{9961F852-BB3B-4C2D-8705-C401A50CA7DE}"/>
                </a:ext>
              </a:extLst>
            </p:cNvPr>
            <p:cNvSpPr/>
            <p:nvPr/>
          </p:nvSpPr>
          <p:spPr>
            <a:xfrm>
              <a:off x="10579108" y="2839534"/>
              <a:ext cx="394257" cy="130203"/>
            </a:xfrm>
            <a:prstGeom prst="rightArrow">
              <a:avLst>
                <a:gd name="adj1" fmla="val 29804"/>
                <a:gd name="adj2" fmla="val 68514"/>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Arrow: Right 42">
              <a:extLst>
                <a:ext uri="{FF2B5EF4-FFF2-40B4-BE49-F238E27FC236}">
                  <a16:creationId xmlns:a16="http://schemas.microsoft.com/office/drawing/2014/main" id="{F2E87E3A-25F7-45B9-B496-3EF7AABA9E3B}"/>
                </a:ext>
              </a:extLst>
            </p:cNvPr>
            <p:cNvSpPr/>
            <p:nvPr/>
          </p:nvSpPr>
          <p:spPr>
            <a:xfrm rot="10800000">
              <a:off x="10579107" y="3010173"/>
              <a:ext cx="394257" cy="130203"/>
            </a:xfrm>
            <a:prstGeom prst="rightArrow">
              <a:avLst>
                <a:gd name="adj1" fmla="val 29804"/>
                <a:gd name="adj2" fmla="val 68514"/>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44" name="Group 43">
            <a:extLst>
              <a:ext uri="{FF2B5EF4-FFF2-40B4-BE49-F238E27FC236}">
                <a16:creationId xmlns:a16="http://schemas.microsoft.com/office/drawing/2014/main" id="{43E1F846-A3F7-499C-9D0E-E086444C1A89}"/>
              </a:ext>
            </a:extLst>
          </p:cNvPr>
          <p:cNvGrpSpPr/>
          <p:nvPr/>
        </p:nvGrpSpPr>
        <p:grpSpPr>
          <a:xfrm>
            <a:off x="9310342" y="2493465"/>
            <a:ext cx="394258" cy="300842"/>
            <a:chOff x="10579107" y="2839534"/>
            <a:chExt cx="394258" cy="300842"/>
          </a:xfrm>
        </p:grpSpPr>
        <p:sp>
          <p:nvSpPr>
            <p:cNvPr id="45" name="Arrow: Right 44">
              <a:extLst>
                <a:ext uri="{FF2B5EF4-FFF2-40B4-BE49-F238E27FC236}">
                  <a16:creationId xmlns:a16="http://schemas.microsoft.com/office/drawing/2014/main" id="{A357CC2A-6671-4943-B687-AC3BC3C74C98}"/>
                </a:ext>
              </a:extLst>
            </p:cNvPr>
            <p:cNvSpPr/>
            <p:nvPr/>
          </p:nvSpPr>
          <p:spPr>
            <a:xfrm>
              <a:off x="10579108" y="2839534"/>
              <a:ext cx="394257" cy="130203"/>
            </a:xfrm>
            <a:prstGeom prst="rightArrow">
              <a:avLst>
                <a:gd name="adj1" fmla="val 29804"/>
                <a:gd name="adj2" fmla="val 68514"/>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Arrow: Right 45">
              <a:extLst>
                <a:ext uri="{FF2B5EF4-FFF2-40B4-BE49-F238E27FC236}">
                  <a16:creationId xmlns:a16="http://schemas.microsoft.com/office/drawing/2014/main" id="{E6494F12-83D3-4706-94FB-C957D3FD5805}"/>
                </a:ext>
              </a:extLst>
            </p:cNvPr>
            <p:cNvSpPr/>
            <p:nvPr/>
          </p:nvSpPr>
          <p:spPr>
            <a:xfrm rot="10800000">
              <a:off x="10579107" y="3010173"/>
              <a:ext cx="394257" cy="130203"/>
            </a:xfrm>
            <a:prstGeom prst="rightArrow">
              <a:avLst>
                <a:gd name="adj1" fmla="val 29804"/>
                <a:gd name="adj2" fmla="val 68514"/>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6" name="TextBox 25">
            <a:extLst>
              <a:ext uri="{FF2B5EF4-FFF2-40B4-BE49-F238E27FC236}">
                <a16:creationId xmlns:a16="http://schemas.microsoft.com/office/drawing/2014/main" id="{63BD17AD-27CA-40CF-B0AC-A92794DACF0B}"/>
              </a:ext>
            </a:extLst>
          </p:cNvPr>
          <p:cNvSpPr txBox="1"/>
          <p:nvPr/>
        </p:nvSpPr>
        <p:spPr>
          <a:xfrm>
            <a:off x="5445764" y="2527918"/>
            <a:ext cx="2367575" cy="480131"/>
          </a:xfrm>
          <a:prstGeom prst="rect">
            <a:avLst/>
          </a:prstGeom>
        </p:spPr>
        <p:txBody>
          <a:bodyPr wrap="square"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219215" hangingPunct="1">
              <a:lnSpc>
                <a:spcPct val="90000"/>
              </a:lnSpc>
              <a:defRPr sz="4267" kern="1200">
                <a:solidFill>
                  <a:srgbClr val="FFFFFF"/>
                </a:solidFill>
                <a:latin typeface="Artifakt ElementOfc" panose="020B0504020101020102" pitchFamily="34" charset="0"/>
                <a:cs typeface="Artifakt ElementOfc" panose="020B0504020101020102" pitchFamily="34" charset="0"/>
              </a:defRPr>
            </a:lvl1pPr>
          </a:lstStyle>
          <a:p>
            <a:r>
              <a:rPr lang="en-US" sz="2800" dirty="0">
                <a:solidFill>
                  <a:schemeClr val="accent1">
                    <a:lumMod val="50000"/>
                  </a:schemeClr>
                </a:solidFill>
              </a:rPr>
              <a:t>BIM 360 Docs</a:t>
            </a:r>
          </a:p>
        </p:txBody>
      </p:sp>
      <p:pic>
        <p:nvPicPr>
          <p:cNvPr id="30" name="Picture 29">
            <a:extLst>
              <a:ext uri="{FF2B5EF4-FFF2-40B4-BE49-F238E27FC236}">
                <a16:creationId xmlns:a16="http://schemas.microsoft.com/office/drawing/2014/main" id="{9876CD5F-A731-41A3-AD83-27D7FDDBC77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31" name="Straight Connector 30">
            <a:extLst>
              <a:ext uri="{FF2B5EF4-FFF2-40B4-BE49-F238E27FC236}">
                <a16:creationId xmlns:a16="http://schemas.microsoft.com/office/drawing/2014/main" id="{F2735D0D-6ACD-4C71-AA55-818AD7B03248}"/>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
        <p:nvSpPr>
          <p:cNvPr id="34" name="Shape 376">
            <a:extLst>
              <a:ext uri="{FF2B5EF4-FFF2-40B4-BE49-F238E27FC236}">
                <a16:creationId xmlns:a16="http://schemas.microsoft.com/office/drawing/2014/main" id="{E634F850-89F8-4734-8843-DE257DA80147}"/>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lvl="0" defTabSz="410766" hangingPunct="0">
              <a:lnSpc>
                <a:spcPct val="90000"/>
              </a:lnSpc>
              <a:defRPr sz="8000">
                <a:solidFill>
                  <a:srgbClr val="FFFFFF"/>
                </a:solidFill>
                <a:latin typeface="Artifakt Legend Medium"/>
                <a:ea typeface="Artifakt Legend Medium"/>
                <a:cs typeface="Artifakt Legend Medium"/>
                <a:sym typeface="Artifakt Legend Medium"/>
              </a:defRPr>
            </a:pPr>
            <a:r>
              <a:rPr lang="en-GB" sz="4000" dirty="0">
                <a:solidFill>
                  <a:schemeClr val="accent1">
                    <a:lumMod val="50000"/>
                  </a:schemeClr>
                </a:solidFill>
                <a:latin typeface="Artifakt Legend Light"/>
                <a:sym typeface="Helvetica Light"/>
              </a:rPr>
              <a:t>BIM 360 Design for Civil 3D</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spTree>
    <p:extLst>
      <p:ext uri="{BB962C8B-B14F-4D97-AF65-F5344CB8AC3E}">
        <p14:creationId xmlns:p14="http://schemas.microsoft.com/office/powerpoint/2010/main" val="408325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Shape 828"/>
          <p:cNvSpPr/>
          <p:nvPr/>
        </p:nvSpPr>
        <p:spPr>
          <a:xfrm>
            <a:off x="609600" y="415599"/>
            <a:ext cx="4665785" cy="6776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l" defTabSz="1828800">
              <a:lnSpc>
                <a:spcPct val="90000"/>
              </a:lnSpc>
              <a:defRPr sz="8000">
                <a:solidFill>
                  <a:srgbClr val="5AC48C"/>
                </a:solidFill>
                <a:latin typeface="Artifakt Legend Medium"/>
                <a:ea typeface="Artifakt Legend Medium"/>
                <a:cs typeface="Artifakt Legend Medium"/>
                <a:sym typeface="Artifakt Legend Medium"/>
              </a:defRPr>
            </a:lvl1pPr>
          </a:lstStyle>
          <a:p>
            <a:r>
              <a:rPr sz="4000" dirty="0">
                <a:solidFill>
                  <a:schemeClr val="accent1">
                    <a:lumMod val="50000"/>
                  </a:schemeClr>
                </a:solidFill>
                <a:latin typeface="Artifakt Legend Light"/>
                <a:cs typeface="Artifakt ElementOfc"/>
              </a:rPr>
              <a:t>Benefits</a:t>
            </a:r>
          </a:p>
        </p:txBody>
      </p:sp>
      <p:sp>
        <p:nvSpPr>
          <p:cNvPr id="830" name="Shape 830"/>
          <p:cNvSpPr>
            <a:spLocks noGrp="1"/>
          </p:cNvSpPr>
          <p:nvPr>
            <p:ph type="subTitle" sz="half" idx="4294967295"/>
          </p:nvPr>
        </p:nvSpPr>
        <p:spPr>
          <a:xfrm>
            <a:off x="2172029" y="1686408"/>
            <a:ext cx="8697687" cy="3970318"/>
          </a:xfrm>
          <a:prstGeom prst="rect">
            <a:avLst/>
          </a:prstGeom>
        </p:spPr>
        <p:txBody>
          <a:bodyPr wrap="square">
            <a:spAutoFit/>
          </a:bodyPr>
          <a:lstStyle/>
          <a:p>
            <a:pPr defTabSz="609608">
              <a:spcBef>
                <a:spcPts val="0"/>
              </a:spcBef>
              <a:buSzTx/>
            </a:pPr>
            <a:r>
              <a:rPr lang="en-US" kern="1200" dirty="0">
                <a:solidFill>
                  <a:schemeClr val="accent1">
                    <a:lumMod val="50000"/>
                  </a:schemeClr>
                </a:solidFill>
                <a:latin typeface="Artifakt ElementOfc" panose="020B0504020101020102" pitchFamily="34" charset="0"/>
                <a:ea typeface="+mn-ea"/>
                <a:cs typeface="Artifakt ElementOfc" panose="020B0504020101020102" pitchFamily="34" charset="0"/>
                <a:sym typeface="Helvetica Light"/>
              </a:rPr>
              <a:t>Single source of truth</a:t>
            </a:r>
          </a:p>
          <a:p>
            <a:pPr defTabSz="609608">
              <a:spcBef>
                <a:spcPts val="0"/>
              </a:spcBef>
              <a:buSzTx/>
            </a:pPr>
            <a:r>
              <a:rPr lang="en-US" kern="1200" dirty="0">
                <a:solidFill>
                  <a:schemeClr val="accent1">
                    <a:lumMod val="50000"/>
                  </a:schemeClr>
                </a:solidFill>
                <a:latin typeface="Artifakt ElementOfc" panose="020B0504020101020102" pitchFamily="34" charset="0"/>
                <a:ea typeface="+mn-ea"/>
                <a:cs typeface="Artifakt ElementOfc" panose="020B0504020101020102" pitchFamily="34" charset="0"/>
                <a:sym typeface="Helvetica Light"/>
              </a:rPr>
              <a:t>Controlled Civil 3D file access across teams</a:t>
            </a:r>
          </a:p>
          <a:p>
            <a:pPr defTabSz="609608">
              <a:spcBef>
                <a:spcPts val="0"/>
              </a:spcBef>
              <a:buSzTx/>
            </a:pPr>
            <a:r>
              <a:rPr lang="en-US" kern="1200" dirty="0">
                <a:solidFill>
                  <a:schemeClr val="accent1">
                    <a:lumMod val="50000"/>
                  </a:schemeClr>
                </a:solidFill>
                <a:latin typeface="Artifakt ElementOfc" panose="020B0504020101020102" pitchFamily="34" charset="0"/>
                <a:ea typeface="+mn-ea"/>
                <a:cs typeface="Artifakt ElementOfc" panose="020B0504020101020102" pitchFamily="34" charset="0"/>
                <a:sym typeface="Helvetica Light"/>
              </a:rPr>
              <a:t>Faster, more efficient collaboration</a:t>
            </a:r>
          </a:p>
          <a:p>
            <a:pPr defTabSz="609608">
              <a:spcBef>
                <a:spcPts val="0"/>
              </a:spcBef>
              <a:buSzTx/>
            </a:pPr>
            <a:r>
              <a:rPr lang="en-US" kern="1200" dirty="0">
                <a:solidFill>
                  <a:schemeClr val="accent1">
                    <a:lumMod val="50000"/>
                  </a:schemeClr>
                </a:solidFill>
                <a:latin typeface="Artifakt ElementOfc" panose="020B0504020101020102" pitchFamily="34" charset="0"/>
                <a:ea typeface="+mn-ea"/>
                <a:cs typeface="Artifakt ElementOfc" panose="020B0504020101020102" pitchFamily="34" charset="0"/>
                <a:sym typeface="Helvetica Light"/>
              </a:rPr>
              <a:t>Reduce internal server and IT costs</a:t>
            </a:r>
          </a:p>
          <a:p>
            <a:pPr defTabSz="609608">
              <a:spcBef>
                <a:spcPts val="0"/>
              </a:spcBef>
              <a:buSzTx/>
            </a:pPr>
            <a:r>
              <a:rPr lang="en-US" kern="1200" dirty="0">
                <a:solidFill>
                  <a:schemeClr val="accent1">
                    <a:lumMod val="50000"/>
                  </a:schemeClr>
                </a:solidFill>
                <a:latin typeface="Artifakt ElementOfc" panose="020B0504020101020102" pitchFamily="34" charset="0"/>
                <a:ea typeface="+mn-ea"/>
                <a:cs typeface="Artifakt ElementOfc" panose="020B0504020101020102" pitchFamily="34" charset="0"/>
                <a:sym typeface="Helvetica Light"/>
              </a:rPr>
              <a:t>Deliverable  coordination</a:t>
            </a:r>
          </a:p>
          <a:p>
            <a:pPr defTabSz="609608">
              <a:spcBef>
                <a:spcPts val="0"/>
              </a:spcBef>
              <a:buSzTx/>
            </a:pPr>
            <a:r>
              <a:rPr lang="en-US" kern="1200" dirty="0">
                <a:solidFill>
                  <a:schemeClr val="accent1">
                    <a:lumMod val="50000"/>
                  </a:schemeClr>
                </a:solidFill>
                <a:latin typeface="Artifakt ElementOfc" panose="020B0504020101020102" pitchFamily="34" charset="0"/>
                <a:ea typeface="+mn-ea"/>
                <a:cs typeface="Artifakt ElementOfc" panose="020B0504020101020102" pitchFamily="34" charset="0"/>
                <a:sym typeface="Helvetica Light"/>
              </a:rPr>
              <a:t>Reduce re-work with trackable project activity and file version history</a:t>
            </a:r>
          </a:p>
          <a:p>
            <a:pPr defTabSz="609608">
              <a:spcBef>
                <a:spcPts val="0"/>
              </a:spcBef>
              <a:buSzTx/>
            </a:pPr>
            <a:r>
              <a:rPr lang="en-US" kern="1200" dirty="0">
                <a:solidFill>
                  <a:schemeClr val="accent1">
                    <a:lumMod val="50000"/>
                  </a:schemeClr>
                </a:solidFill>
                <a:latin typeface="Artifakt ElementOfc" panose="020B0504020101020102" pitchFamily="34" charset="0"/>
                <a:ea typeface="+mn-ea"/>
                <a:cs typeface="Artifakt ElementOfc" panose="020B0504020101020102" pitchFamily="34" charset="0"/>
                <a:sym typeface="Helvetica Light"/>
              </a:rPr>
              <a:t>Perform design review with stakeholders</a:t>
            </a:r>
          </a:p>
          <a:p>
            <a:pPr defTabSz="609608">
              <a:spcBef>
                <a:spcPts val="0"/>
              </a:spcBef>
              <a:buSzTx/>
            </a:pPr>
            <a:r>
              <a:rPr lang="en-US" kern="1200" dirty="0">
                <a:solidFill>
                  <a:schemeClr val="accent1">
                    <a:lumMod val="50000"/>
                  </a:schemeClr>
                </a:solidFill>
                <a:latin typeface="Artifakt ElementOfc" panose="020B0504020101020102" pitchFamily="34" charset="0"/>
                <a:ea typeface="+mn-ea"/>
                <a:cs typeface="Artifakt ElementOfc" panose="020B0504020101020102" pitchFamily="34" charset="0"/>
                <a:sym typeface="Helvetica Light"/>
              </a:rPr>
              <a:t>Access your project data anytime, anywhere</a:t>
            </a:r>
          </a:p>
          <a:p>
            <a:pPr defTabSz="609608">
              <a:spcBef>
                <a:spcPts val="0"/>
              </a:spcBef>
              <a:buSzTx/>
            </a:pPr>
            <a:endParaRPr kern="1200" dirty="0">
              <a:solidFill>
                <a:schemeClr val="accent1">
                  <a:lumMod val="50000"/>
                </a:schemeClr>
              </a:solidFill>
              <a:latin typeface="Artifakt ElementOfc" panose="020B0504020101020102" pitchFamily="34" charset="0"/>
              <a:ea typeface="+mn-ea"/>
              <a:cs typeface="Artifakt ElementOfc" panose="020B0504020101020102" pitchFamily="34" charset="0"/>
              <a:sym typeface="Helvetica Light"/>
            </a:endParaRPr>
          </a:p>
        </p:txBody>
      </p:sp>
      <p:pic>
        <p:nvPicPr>
          <p:cNvPr id="5" name="Picture 4">
            <a:extLst>
              <a:ext uri="{FF2B5EF4-FFF2-40B4-BE49-F238E27FC236}">
                <a16:creationId xmlns:a16="http://schemas.microsoft.com/office/drawing/2014/main" id="{7D964159-DDAF-43B7-A63C-4750719D34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6" name="Straight Connector 5">
            <a:extLst>
              <a:ext uri="{FF2B5EF4-FFF2-40B4-BE49-F238E27FC236}">
                <a16:creationId xmlns:a16="http://schemas.microsoft.com/office/drawing/2014/main" id="{4813C2A7-1D9F-4212-843D-800406B2D712}"/>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71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FF1628F-9159-46C4-9E29-A3D37348048B}"/>
              </a:ext>
            </a:extLst>
          </p:cNvPr>
          <p:cNvSpPr txBox="1"/>
          <p:nvPr/>
        </p:nvSpPr>
        <p:spPr>
          <a:xfrm>
            <a:off x="868516" y="4219355"/>
            <a:ext cx="2197861" cy="465103"/>
          </a:xfrm>
          <a:prstGeom prst="rect">
            <a:avLst/>
          </a:prstGeom>
          <a:noFill/>
          <a:effectLst>
            <a:glow rad="127000">
              <a:schemeClr val="accent1"/>
            </a:glow>
          </a:effectLst>
        </p:spPr>
        <p:txBody>
          <a:bodyPr wrap="none" lIns="68556" tIns="34278" rIns="68556" bIns="34278" rtlCol="0">
            <a:spAutoFit/>
          </a:bodyPr>
          <a:lstStyle/>
          <a:p>
            <a:pPr defTabSz="609344">
              <a:lnSpc>
                <a:spcPct val="85000"/>
              </a:lnSpc>
              <a:spcBef>
                <a:spcPts val="450"/>
              </a:spcBef>
              <a:defRPr/>
            </a:pPr>
            <a:r>
              <a:rPr lang="en-US" sz="3000" b="1" dirty="0">
                <a:solidFill>
                  <a:schemeClr val="accent1">
                    <a:lumMod val="50000"/>
                  </a:schemeClr>
                </a:solidFill>
                <a:latin typeface="Artifakt ElementOfc" panose="020B0504020101020102" pitchFamily="34" charset="0"/>
                <a:cs typeface="Artifakt ElementOfc" panose="020B0504020101020102" pitchFamily="34" charset="0"/>
              </a:rPr>
              <a:t>Urbanization</a:t>
            </a:r>
          </a:p>
        </p:txBody>
      </p:sp>
      <p:sp>
        <p:nvSpPr>
          <p:cNvPr id="19" name="TextBox 18">
            <a:extLst>
              <a:ext uri="{FF2B5EF4-FFF2-40B4-BE49-F238E27FC236}">
                <a16:creationId xmlns:a16="http://schemas.microsoft.com/office/drawing/2014/main" id="{11849E9A-A7A2-46A2-8A00-55C5A91442EC}"/>
              </a:ext>
            </a:extLst>
          </p:cNvPr>
          <p:cNvSpPr txBox="1"/>
          <p:nvPr/>
        </p:nvSpPr>
        <p:spPr>
          <a:xfrm>
            <a:off x="8638679" y="4219356"/>
            <a:ext cx="3233016" cy="857518"/>
          </a:xfrm>
          <a:prstGeom prst="rect">
            <a:avLst/>
          </a:prstGeom>
          <a:noFill/>
        </p:spPr>
        <p:txBody>
          <a:bodyPr wrap="none" lIns="68556" tIns="34278" rIns="68556" bIns="34278" rtlCol="0">
            <a:spAutoFit/>
          </a:bodyPr>
          <a:lstStyle/>
          <a:p>
            <a:pPr algn="ctr" defTabSz="609344">
              <a:lnSpc>
                <a:spcPct val="85000"/>
              </a:lnSpc>
              <a:spcBef>
                <a:spcPts val="450"/>
              </a:spcBef>
              <a:defRPr/>
            </a:pPr>
            <a:r>
              <a:rPr lang="en-US" sz="3000" b="1" dirty="0">
                <a:solidFill>
                  <a:schemeClr val="accent1">
                    <a:lumMod val="50000"/>
                  </a:schemeClr>
                </a:solidFill>
                <a:latin typeface="Artifakt ElementOfc" panose="020B0504020101020102" pitchFamily="34" charset="0"/>
                <a:cs typeface="Artifakt ElementOfc" panose="020B0504020101020102" pitchFamily="34" charset="0"/>
              </a:rPr>
              <a:t>Distributed Project </a:t>
            </a:r>
            <a:br>
              <a:rPr lang="en-US" sz="3000" b="1" dirty="0">
                <a:solidFill>
                  <a:schemeClr val="accent1">
                    <a:lumMod val="50000"/>
                  </a:schemeClr>
                </a:solidFill>
                <a:latin typeface="Artifakt ElementOfc" panose="020B0504020101020102" pitchFamily="34" charset="0"/>
                <a:cs typeface="Artifakt ElementOfc" panose="020B0504020101020102" pitchFamily="34" charset="0"/>
              </a:rPr>
            </a:br>
            <a:r>
              <a:rPr lang="en-US" sz="3000" b="1" dirty="0">
                <a:solidFill>
                  <a:schemeClr val="accent1">
                    <a:lumMod val="50000"/>
                  </a:schemeClr>
                </a:solidFill>
                <a:latin typeface="Artifakt ElementOfc" panose="020B0504020101020102" pitchFamily="34" charset="0"/>
                <a:cs typeface="Artifakt ElementOfc" panose="020B0504020101020102" pitchFamily="34" charset="0"/>
              </a:rPr>
              <a:t>Teams</a:t>
            </a:r>
          </a:p>
        </p:txBody>
      </p:sp>
      <p:pic>
        <p:nvPicPr>
          <p:cNvPr id="3" name="Picture 2">
            <a:extLst>
              <a:ext uri="{FF2B5EF4-FFF2-40B4-BE49-F238E27FC236}">
                <a16:creationId xmlns:a16="http://schemas.microsoft.com/office/drawing/2014/main" id="{6C3DBC8B-2D34-45FA-BCA7-96BD9B810038}"/>
              </a:ext>
            </a:extLst>
          </p:cNvPr>
          <p:cNvPicPr>
            <a:picLocks/>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59078" y="2279351"/>
            <a:ext cx="1826974" cy="1826974"/>
          </a:xfrm>
          <a:prstGeom prst="rect">
            <a:avLst/>
          </a:prstGeom>
        </p:spPr>
      </p:pic>
      <p:pic>
        <p:nvPicPr>
          <p:cNvPr id="26" name="Picture 25">
            <a:extLst>
              <a:ext uri="{FF2B5EF4-FFF2-40B4-BE49-F238E27FC236}">
                <a16:creationId xmlns:a16="http://schemas.microsoft.com/office/drawing/2014/main" id="{B0A6D6B4-3759-496C-BB23-D17F84ECBC23}"/>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95862" y="2242162"/>
            <a:ext cx="1739878" cy="1739878"/>
          </a:xfrm>
          <a:prstGeom prst="rect">
            <a:avLst/>
          </a:prstGeom>
        </p:spPr>
      </p:pic>
      <p:sp>
        <p:nvSpPr>
          <p:cNvPr id="13" name="TextBox 12">
            <a:extLst>
              <a:ext uri="{FF2B5EF4-FFF2-40B4-BE49-F238E27FC236}">
                <a16:creationId xmlns:a16="http://schemas.microsoft.com/office/drawing/2014/main" id="{1D962D16-812A-4890-9569-97686831F43E}"/>
              </a:ext>
            </a:extLst>
          </p:cNvPr>
          <p:cNvSpPr txBox="1"/>
          <p:nvPr/>
        </p:nvSpPr>
        <p:spPr>
          <a:xfrm>
            <a:off x="4737290" y="4219355"/>
            <a:ext cx="2481785" cy="465103"/>
          </a:xfrm>
          <a:prstGeom prst="rect">
            <a:avLst/>
          </a:prstGeom>
          <a:noFill/>
          <a:effectLst>
            <a:glow rad="127000">
              <a:schemeClr val="accent1"/>
            </a:glow>
          </a:effectLst>
        </p:spPr>
        <p:txBody>
          <a:bodyPr wrap="none" lIns="68556" tIns="34278" rIns="68556" bIns="34278" rtlCol="0">
            <a:spAutoFit/>
          </a:bodyPr>
          <a:lstStyle/>
          <a:p>
            <a:pPr defTabSz="609344">
              <a:lnSpc>
                <a:spcPct val="85000"/>
              </a:lnSpc>
              <a:spcBef>
                <a:spcPts val="450"/>
              </a:spcBef>
              <a:defRPr/>
            </a:pPr>
            <a:r>
              <a:rPr lang="en-US" sz="3000" b="1" dirty="0">
                <a:solidFill>
                  <a:schemeClr val="accent1">
                    <a:lumMod val="50000"/>
                  </a:schemeClr>
                </a:solidFill>
                <a:latin typeface="Artifakt ElementOfc" panose="020B0504020101020102" pitchFamily="34" charset="0"/>
                <a:cs typeface="Artifakt ElementOfc" panose="020B0504020101020102" pitchFamily="34" charset="0"/>
              </a:rPr>
              <a:t>BIM Mandates</a:t>
            </a:r>
          </a:p>
        </p:txBody>
      </p:sp>
      <p:pic>
        <p:nvPicPr>
          <p:cNvPr id="2" name="Picture 1">
            <a:extLst>
              <a:ext uri="{FF2B5EF4-FFF2-40B4-BE49-F238E27FC236}">
                <a16:creationId xmlns:a16="http://schemas.microsoft.com/office/drawing/2014/main" id="{B79BC9BA-78A5-4907-B068-8CEBF85F21CC}"/>
              </a:ext>
            </a:extLst>
          </p:cNvPr>
          <p:cNvPicPr>
            <a:picLocks/>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21036" y="1758084"/>
            <a:ext cx="2410255" cy="2410255"/>
          </a:xfrm>
          <a:prstGeom prst="rect">
            <a:avLst/>
          </a:prstGeom>
        </p:spPr>
      </p:pic>
      <p:sp>
        <p:nvSpPr>
          <p:cNvPr id="17" name="Title 1">
            <a:extLst>
              <a:ext uri="{FF2B5EF4-FFF2-40B4-BE49-F238E27FC236}">
                <a16:creationId xmlns:a16="http://schemas.microsoft.com/office/drawing/2014/main" id="{C4FEEFCC-460C-4F84-B1CF-E1390A610357}"/>
              </a:ext>
            </a:extLst>
          </p:cNvPr>
          <p:cNvSpPr txBox="1">
            <a:spLocks/>
          </p:cNvSpPr>
          <p:nvPr/>
        </p:nvSpPr>
        <p:spPr>
          <a:xfrm>
            <a:off x="608076" y="416052"/>
            <a:ext cx="11379200" cy="6096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lvl1pPr marL="0" marR="0" indent="0" algn="l" defTabSz="91440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tifakt ElementOfc"/>
                <a:ea typeface="Artifakt ElementOfc"/>
                <a:cs typeface="Artifakt ElementOfc"/>
                <a:sym typeface="Artifakt ElementOfc"/>
              </a:defRPr>
            </a:lvl1pPr>
            <a:lvl2pPr marL="0" marR="0" indent="0" algn="l" defTabSz="91440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tifakt ElementOfc"/>
                <a:ea typeface="Artifakt ElementOfc"/>
                <a:cs typeface="Artifakt ElementOfc"/>
                <a:sym typeface="Artifakt ElementOfc"/>
              </a:defRPr>
            </a:lvl2pPr>
            <a:lvl3pPr marL="0" marR="0" indent="0" algn="l" defTabSz="91440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tifakt ElementOfc"/>
                <a:ea typeface="Artifakt ElementOfc"/>
                <a:cs typeface="Artifakt ElementOfc"/>
                <a:sym typeface="Artifakt ElementOfc"/>
              </a:defRPr>
            </a:lvl3pPr>
            <a:lvl4pPr marL="0" marR="0" indent="0" algn="l" defTabSz="91440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tifakt ElementOfc"/>
                <a:ea typeface="Artifakt ElementOfc"/>
                <a:cs typeface="Artifakt ElementOfc"/>
                <a:sym typeface="Artifakt ElementOfc"/>
              </a:defRPr>
            </a:lvl4pPr>
            <a:lvl5pPr marL="0" marR="0" indent="0" algn="l" defTabSz="91440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tifakt ElementOfc"/>
                <a:ea typeface="Artifakt ElementOfc"/>
                <a:cs typeface="Artifakt ElementOfc"/>
                <a:sym typeface="Artifakt ElementOfc"/>
              </a:defRPr>
            </a:lvl5pPr>
            <a:lvl6pPr marL="0" marR="0" indent="0" algn="l" defTabSz="91440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tifakt ElementOfc"/>
                <a:ea typeface="Artifakt ElementOfc"/>
                <a:cs typeface="Artifakt ElementOfc"/>
                <a:sym typeface="Artifakt ElementOfc"/>
              </a:defRPr>
            </a:lvl6pPr>
            <a:lvl7pPr marL="0" marR="0" indent="0" algn="l" defTabSz="91440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tifakt ElementOfc"/>
                <a:ea typeface="Artifakt ElementOfc"/>
                <a:cs typeface="Artifakt ElementOfc"/>
                <a:sym typeface="Artifakt ElementOfc"/>
              </a:defRPr>
            </a:lvl7pPr>
            <a:lvl8pPr marL="0" marR="0" indent="0" algn="l" defTabSz="91440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tifakt ElementOfc"/>
                <a:ea typeface="Artifakt ElementOfc"/>
                <a:cs typeface="Artifakt ElementOfc"/>
                <a:sym typeface="Artifakt ElementOfc"/>
              </a:defRPr>
            </a:lvl8pPr>
            <a:lvl9pPr marL="0" marR="0" indent="0" algn="l" defTabSz="91440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tifakt ElementOfc"/>
                <a:ea typeface="Artifakt ElementOfc"/>
                <a:cs typeface="Artifakt ElementOfc"/>
                <a:sym typeface="Artifakt ElementOfc"/>
              </a:defRPr>
            </a:lvl9pPr>
          </a:lstStyle>
          <a:p>
            <a:pPr defTabSz="410766" rtl="0" hangingPunct="0"/>
            <a:r>
              <a:rPr lang="en-US" sz="4000" kern="0" dirty="0">
                <a:solidFill>
                  <a:schemeClr val="accent1">
                    <a:lumMod val="50000"/>
                  </a:schemeClr>
                </a:solidFill>
                <a:latin typeface="Artifakt Legend Light"/>
                <a:sym typeface="Helvetica Light"/>
              </a:rPr>
              <a:t>Industry Trends</a:t>
            </a:r>
          </a:p>
        </p:txBody>
      </p:sp>
      <p:pic>
        <p:nvPicPr>
          <p:cNvPr id="11" name="Picture 10">
            <a:extLst>
              <a:ext uri="{FF2B5EF4-FFF2-40B4-BE49-F238E27FC236}">
                <a16:creationId xmlns:a16="http://schemas.microsoft.com/office/drawing/2014/main" id="{EEB03764-D76C-48D8-9A19-C949A7E33D9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2" name="Straight Connector 11">
            <a:extLst>
              <a:ext uri="{FF2B5EF4-FFF2-40B4-BE49-F238E27FC236}">
                <a16:creationId xmlns:a16="http://schemas.microsoft.com/office/drawing/2014/main" id="{CB0B7071-10CA-49D7-A8A3-F47B1C850924}"/>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467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996">
            <a:extLst>
              <a:ext uri="{FF2B5EF4-FFF2-40B4-BE49-F238E27FC236}">
                <a16:creationId xmlns:a16="http://schemas.microsoft.com/office/drawing/2014/main" id="{F07C0DE8-EF38-4851-8DC6-CEAB6C500BBA}"/>
              </a:ext>
            </a:extLst>
          </p:cNvPr>
          <p:cNvSpPr/>
          <p:nvPr/>
        </p:nvSpPr>
        <p:spPr>
          <a:xfrm>
            <a:off x="845127" y="3098347"/>
            <a:ext cx="4658470" cy="1481175"/>
          </a:xfrm>
          <a:prstGeom prst="rect">
            <a:avLst/>
          </a:prstGeom>
          <a:ln w="12700">
            <a:miter lim="400000"/>
          </a:ln>
          <a:extLst>
            <a:ext uri="{C572A759-6A51-4108-AA02-DFA0A04FC94B}">
              <ma14:wrappingTextBoxFlag xmlns:ma14="http://schemas.microsoft.com/office/mac/drawingml/2011/main" xmlns="" val="1"/>
            </a:ext>
          </a:extLst>
        </p:spPr>
        <p:txBody>
          <a:bodyPr wrap="square" lIns="62865" tIns="62865" rIns="62865" bIns="62865" anchor="ctr">
            <a:spAutoFit/>
          </a:bodyPr>
          <a:lstStyle>
            <a:lvl1pPr algn="l" defTabSz="2200274">
              <a:lnSpc>
                <a:spcPct val="70000"/>
              </a:lnSpc>
              <a:spcBef>
                <a:spcPts val="1200"/>
              </a:spcBef>
              <a:defRPr sz="4000">
                <a:solidFill>
                  <a:srgbClr val="3294D4"/>
                </a:solidFill>
                <a:latin typeface="Artifakt Element"/>
                <a:ea typeface="Artifakt Element"/>
                <a:cs typeface="Artifakt Element"/>
                <a:sym typeface="Artifakt Element"/>
              </a:defRPr>
            </a:lvl1pPr>
          </a:lstStyle>
          <a:p>
            <a:pPr defTabSz="1100137" hangingPunct="0">
              <a:lnSpc>
                <a:spcPct val="100000"/>
              </a:lnSpc>
              <a:spcBef>
                <a:spcPts val="600"/>
              </a:spcBef>
              <a:defRPr/>
            </a:pPr>
            <a:r>
              <a:rPr lang="en-GB" sz="2200" i="1" kern="0" dirty="0">
                <a:solidFill>
                  <a:schemeClr val="accent1">
                    <a:lumMod val="50000"/>
                  </a:schemeClr>
                </a:solidFill>
                <a:latin typeface="Artifakt Element Medium"/>
                <a:ea typeface="Artifakt Element Medium" charset="0"/>
                <a:cs typeface="Artifakt Element Medium" charset="0"/>
              </a:rPr>
              <a:t>f</a:t>
            </a:r>
            <a:r>
              <a:rPr sz="2200" i="1" kern="0" dirty="0">
                <a:solidFill>
                  <a:schemeClr val="accent1">
                    <a:lumMod val="50000"/>
                  </a:schemeClr>
                </a:solidFill>
                <a:latin typeface="Artifakt Element Medium"/>
                <a:ea typeface="Artifakt Element Medium" charset="0"/>
                <a:cs typeface="Artifakt Element Medium" charset="0"/>
              </a:rPr>
              <a:t>or </a:t>
            </a:r>
            <a:r>
              <a:rPr lang="en-US" sz="2200" i="1" kern="0" dirty="0">
                <a:solidFill>
                  <a:schemeClr val="accent1">
                    <a:lumMod val="50000"/>
                  </a:schemeClr>
                </a:solidFill>
                <a:latin typeface="Artifakt Element Medium"/>
                <a:ea typeface="Artifakt Element Medium" charset="0"/>
                <a:cs typeface="Artifakt Element Medium" charset="0"/>
              </a:rPr>
              <a:t>all project </a:t>
            </a:r>
            <a:r>
              <a:rPr lang="en-US" sz="2200" i="1" kern="0" dirty="0">
                <a:solidFill>
                  <a:schemeClr val="accent1">
                    <a:lumMod val="50000"/>
                  </a:schemeClr>
                </a:solidFill>
                <a:latin typeface="Artifakt Element Medium"/>
                <a:ea typeface="Artifakt Element Medium" charset="0"/>
              </a:rPr>
              <a:t>stakeholders who need the ability to collaborate with the entire team to find, view, comment on, and approve project data</a:t>
            </a:r>
            <a:endParaRPr sz="2200" i="1" kern="0" dirty="0">
              <a:solidFill>
                <a:schemeClr val="accent1">
                  <a:lumMod val="50000"/>
                </a:schemeClr>
              </a:solidFill>
              <a:latin typeface="Artifakt Element Medium"/>
              <a:ea typeface="Artifakt Element Medium" charset="0"/>
            </a:endParaRPr>
          </a:p>
        </p:txBody>
      </p:sp>
      <p:sp>
        <p:nvSpPr>
          <p:cNvPr id="4" name="Shape 1003">
            <a:extLst>
              <a:ext uri="{FF2B5EF4-FFF2-40B4-BE49-F238E27FC236}">
                <a16:creationId xmlns:a16="http://schemas.microsoft.com/office/drawing/2014/main" id="{AE4AC6D0-7E6C-47B9-AA07-33C5D1529FB3}"/>
              </a:ext>
            </a:extLst>
          </p:cNvPr>
          <p:cNvSpPr/>
          <p:nvPr/>
        </p:nvSpPr>
        <p:spPr>
          <a:xfrm>
            <a:off x="6292979" y="3098347"/>
            <a:ext cx="5116498" cy="1481175"/>
          </a:xfrm>
          <a:prstGeom prst="rect">
            <a:avLst/>
          </a:prstGeom>
          <a:ln w="12700">
            <a:miter lim="400000"/>
          </a:ln>
          <a:extLst>
            <a:ext uri="{C572A759-6A51-4108-AA02-DFA0A04FC94B}">
              <ma14:wrappingTextBoxFlag xmlns:ma14="http://schemas.microsoft.com/office/mac/drawingml/2011/main" xmlns="" val="1"/>
            </a:ext>
          </a:extLst>
        </p:spPr>
        <p:txBody>
          <a:bodyPr wrap="square" lIns="62865" tIns="62865" rIns="62865" bIns="62865" anchor="ctr">
            <a:spAutoFit/>
          </a:bodyPr>
          <a:lstStyle/>
          <a:p>
            <a:pPr defTabSz="1100137" hangingPunct="0">
              <a:spcBef>
                <a:spcPts val="600"/>
              </a:spcBef>
              <a:defRPr sz="4000">
                <a:solidFill>
                  <a:srgbClr val="5AC48C"/>
                </a:solidFill>
                <a:latin typeface="Artifakt Element"/>
                <a:ea typeface="Artifakt Element"/>
                <a:cs typeface="Artifakt Element"/>
                <a:sym typeface="Artifakt Element"/>
              </a:defRPr>
            </a:pPr>
            <a:r>
              <a:rPr lang="en-GB" sz="2200" i="1" kern="0" dirty="0">
                <a:solidFill>
                  <a:schemeClr val="accent1">
                    <a:lumMod val="50000"/>
                  </a:schemeClr>
                </a:solidFill>
                <a:latin typeface="Artifakt Element Medium"/>
                <a:ea typeface="Artifakt Element Medium" charset="0"/>
                <a:sym typeface="Artifakt Element"/>
              </a:rPr>
              <a:t>for </a:t>
            </a:r>
            <a:r>
              <a:rPr lang="en-US" sz="2200" i="1" kern="0" dirty="0">
                <a:solidFill>
                  <a:schemeClr val="accent1">
                    <a:lumMod val="50000"/>
                  </a:schemeClr>
                </a:solidFill>
                <a:latin typeface="Artifakt Element Medium"/>
                <a:ea typeface="Artifakt Element Medium" charset="0"/>
                <a:sym typeface="Artifakt Element"/>
              </a:rPr>
              <a:t>engineers, contractors and extended project team stakeholders who need to securely collaborate in real-time on Civil 3D projects and coordinate deliverables</a:t>
            </a:r>
            <a:endParaRPr sz="2200" i="1" kern="0" dirty="0">
              <a:solidFill>
                <a:schemeClr val="accent1">
                  <a:lumMod val="50000"/>
                </a:schemeClr>
              </a:solidFill>
              <a:latin typeface="Artifakt Element Medium"/>
              <a:ea typeface="Artifakt Element Medium" charset="0"/>
              <a:sym typeface="Artifakt Element"/>
            </a:endParaRPr>
          </a:p>
        </p:txBody>
      </p:sp>
      <p:sp>
        <p:nvSpPr>
          <p:cNvPr id="5" name="TextBox 4">
            <a:extLst>
              <a:ext uri="{FF2B5EF4-FFF2-40B4-BE49-F238E27FC236}">
                <a16:creationId xmlns:a16="http://schemas.microsoft.com/office/drawing/2014/main" id="{BF22AC50-45A8-4217-ADE5-645977D07024}"/>
              </a:ext>
            </a:extLst>
          </p:cNvPr>
          <p:cNvSpPr txBox="1"/>
          <p:nvPr/>
        </p:nvSpPr>
        <p:spPr>
          <a:xfrm>
            <a:off x="5272031" y="2056349"/>
            <a:ext cx="1045029" cy="956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6" hangingPunct="0">
              <a:defRPr/>
            </a:pPr>
            <a:r>
              <a:rPr lang="en-US" sz="5750" kern="0" dirty="0">
                <a:solidFill>
                  <a:schemeClr val="accent1">
                    <a:lumMod val="50000"/>
                  </a:schemeClr>
                </a:solidFill>
                <a:latin typeface="Artifakt LegendOfc" panose="020B0504020101020102" pitchFamily="34" charset="0"/>
                <a:cs typeface="Artifakt LegendOfc" panose="020B0504020101020102" pitchFamily="34" charset="0"/>
                <a:sym typeface="Helvetica Light"/>
              </a:rPr>
              <a:t>+</a:t>
            </a:r>
          </a:p>
        </p:txBody>
      </p:sp>
      <p:pic>
        <p:nvPicPr>
          <p:cNvPr id="6" name="Picture 5" descr="A close up of a logo&#10;&#10;Description automatically generated">
            <a:extLst>
              <a:ext uri="{FF2B5EF4-FFF2-40B4-BE49-F238E27FC236}">
                <a16:creationId xmlns:a16="http://schemas.microsoft.com/office/drawing/2014/main" id="{D0F99179-F0D5-420E-B1D7-763F28757C72}"/>
              </a:ext>
            </a:extLst>
          </p:cNvPr>
          <p:cNvPicPr>
            <a:picLocks noChangeAspect="1"/>
          </p:cNvPicPr>
          <p:nvPr/>
        </p:nvPicPr>
        <p:blipFill rotWithShape="1">
          <a:blip r:embed="rId3">
            <a:extLst>
              <a:ext uri="{28A0092B-C50C-407E-A947-70E740481C1C}">
                <a14:useLocalDpi xmlns:a14="http://schemas.microsoft.com/office/drawing/2010/main" val="0"/>
              </a:ext>
            </a:extLst>
          </a:blip>
          <a:srcRect l="10408" t="37057" r="84097" b="45443"/>
          <a:stretch/>
        </p:blipFill>
        <p:spPr>
          <a:xfrm>
            <a:off x="845127" y="2124095"/>
            <a:ext cx="548640" cy="80128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037CEE7-65C3-4E30-BAE6-2FE9E25F9823}"/>
              </a:ext>
            </a:extLst>
          </p:cNvPr>
          <p:cNvSpPr txBox="1"/>
          <p:nvPr/>
        </p:nvSpPr>
        <p:spPr>
          <a:xfrm>
            <a:off x="1382873" y="2391046"/>
            <a:ext cx="3810440" cy="480131"/>
          </a:xfrm>
          <a:prstGeom prst="rect">
            <a:avLst/>
          </a:prstGeom>
        </p:spPr>
        <p:txBody>
          <a:bodyPr wrap="square"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219215" hangingPunct="1">
              <a:lnSpc>
                <a:spcPct val="90000"/>
              </a:lnSpc>
              <a:defRPr sz="4267" kern="1200">
                <a:solidFill>
                  <a:srgbClr val="FFFFFF"/>
                </a:solidFill>
                <a:latin typeface="Artifakt ElementOfc" panose="020B0504020101020102" pitchFamily="34" charset="0"/>
                <a:cs typeface="Artifakt ElementOfc" panose="020B0504020101020102" pitchFamily="34" charset="0"/>
              </a:defRPr>
            </a:lvl1pPr>
          </a:lstStyle>
          <a:p>
            <a:r>
              <a:rPr lang="en-US" sz="2800" dirty="0">
                <a:solidFill>
                  <a:schemeClr val="accent1">
                    <a:lumMod val="50000"/>
                  </a:schemeClr>
                </a:solidFill>
              </a:rPr>
              <a:t>Autodesk BIM 360 Docs</a:t>
            </a:r>
          </a:p>
        </p:txBody>
      </p:sp>
      <p:pic>
        <p:nvPicPr>
          <p:cNvPr id="8" name="Picture 7" descr="A close up of a logo&#10;&#10;Description automatically generated">
            <a:extLst>
              <a:ext uri="{FF2B5EF4-FFF2-40B4-BE49-F238E27FC236}">
                <a16:creationId xmlns:a16="http://schemas.microsoft.com/office/drawing/2014/main" id="{BC0C933C-7BA6-43A7-91AE-BCB2EFB2A478}"/>
              </a:ext>
            </a:extLst>
          </p:cNvPr>
          <p:cNvPicPr>
            <a:picLocks noChangeAspect="1"/>
          </p:cNvPicPr>
          <p:nvPr/>
        </p:nvPicPr>
        <p:blipFill rotWithShape="1">
          <a:blip r:embed="rId3">
            <a:extLst>
              <a:ext uri="{28A0092B-C50C-407E-A947-70E740481C1C}">
                <a14:useLocalDpi xmlns:a14="http://schemas.microsoft.com/office/drawing/2010/main" val="0"/>
              </a:ext>
            </a:extLst>
          </a:blip>
          <a:srcRect l="10408" t="37057" r="84097" b="45443"/>
          <a:stretch/>
        </p:blipFill>
        <p:spPr>
          <a:xfrm>
            <a:off x="6292979" y="2124095"/>
            <a:ext cx="548640" cy="80128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0EE7E4DE-471F-4900-8451-2DF9858EA10F}"/>
              </a:ext>
            </a:extLst>
          </p:cNvPr>
          <p:cNvSpPr txBox="1"/>
          <p:nvPr/>
        </p:nvSpPr>
        <p:spPr>
          <a:xfrm>
            <a:off x="6830725" y="2391046"/>
            <a:ext cx="4328572" cy="480131"/>
          </a:xfrm>
          <a:prstGeom prst="rect">
            <a:avLst/>
          </a:prstGeom>
        </p:spPr>
        <p:txBody>
          <a:bodyPr wrap="square"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219215" hangingPunct="1">
              <a:lnSpc>
                <a:spcPct val="90000"/>
              </a:lnSpc>
              <a:defRPr sz="4267" kern="1200">
                <a:solidFill>
                  <a:srgbClr val="FFFFFF"/>
                </a:solidFill>
                <a:latin typeface="Artifakt ElementOfc" panose="020B0504020101020102" pitchFamily="34" charset="0"/>
                <a:cs typeface="Artifakt ElementOfc" panose="020B0504020101020102" pitchFamily="34" charset="0"/>
              </a:defRPr>
            </a:lvl1pPr>
          </a:lstStyle>
          <a:p>
            <a:r>
              <a:rPr lang="en-US" sz="2800" dirty="0">
                <a:solidFill>
                  <a:schemeClr val="accent1">
                    <a:lumMod val="50000"/>
                  </a:schemeClr>
                </a:solidFill>
              </a:rPr>
              <a:t>Autodesk BIM 360 Design</a:t>
            </a:r>
          </a:p>
        </p:txBody>
      </p:sp>
      <p:pic>
        <p:nvPicPr>
          <p:cNvPr id="10" name="Picture 9">
            <a:extLst>
              <a:ext uri="{FF2B5EF4-FFF2-40B4-BE49-F238E27FC236}">
                <a16:creationId xmlns:a16="http://schemas.microsoft.com/office/drawing/2014/main" id="{62FC6EB1-9870-4B5C-ADCD-A4C1829C58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1" name="Straight Connector 10">
            <a:extLst>
              <a:ext uri="{FF2B5EF4-FFF2-40B4-BE49-F238E27FC236}">
                <a16:creationId xmlns:a16="http://schemas.microsoft.com/office/drawing/2014/main" id="{C98ACA97-3936-42D7-B3D8-FEB9F2F05BA9}"/>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
        <p:nvSpPr>
          <p:cNvPr id="13" name="Shape 811">
            <a:extLst>
              <a:ext uri="{FF2B5EF4-FFF2-40B4-BE49-F238E27FC236}">
                <a16:creationId xmlns:a16="http://schemas.microsoft.com/office/drawing/2014/main" id="{FBF769D2-A3CC-4CDE-93F7-EB8E6048B4F8}"/>
              </a:ext>
            </a:extLst>
          </p:cNvPr>
          <p:cNvSpPr/>
          <p:nvPr/>
        </p:nvSpPr>
        <p:spPr>
          <a:xfrm>
            <a:off x="609600" y="415600"/>
            <a:ext cx="10972801" cy="6776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hangingPunct="0">
              <a:lnSpc>
                <a:spcPct val="90000"/>
              </a:lnSpc>
              <a:defRPr sz="8000">
                <a:solidFill>
                  <a:srgbClr val="0696D7"/>
                </a:solidFill>
                <a:latin typeface="Artifakt Legend Medium"/>
                <a:ea typeface="Artifakt Legend Medium"/>
                <a:cs typeface="Artifakt Legend Medium"/>
                <a:sym typeface="Artifakt Legend Medium"/>
              </a:defRPr>
            </a:pPr>
            <a:r>
              <a:rPr lang="en-US" sz="4000" kern="0" dirty="0">
                <a:solidFill>
                  <a:schemeClr val="accent1">
                    <a:lumMod val="50000"/>
                  </a:schemeClr>
                </a:solidFill>
                <a:latin typeface="Artifakt Legend Medium"/>
                <a:sym typeface="Artifakt Legend Medium"/>
              </a:rPr>
              <a:t>Start collaborating today</a:t>
            </a:r>
            <a:endParaRPr sz="4000" kern="0" dirty="0">
              <a:solidFill>
                <a:schemeClr val="accent1">
                  <a:lumMod val="50000"/>
                </a:schemeClr>
              </a:solidFill>
              <a:latin typeface="Artifakt Legend Medium"/>
              <a:sym typeface="Artifakt Legend Medium"/>
            </a:endParaRPr>
          </a:p>
        </p:txBody>
      </p:sp>
    </p:spTree>
    <p:extLst>
      <p:ext uri="{BB962C8B-B14F-4D97-AF65-F5344CB8AC3E}">
        <p14:creationId xmlns:p14="http://schemas.microsoft.com/office/powerpoint/2010/main" val="757902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FC6EB1-9870-4B5C-ADCD-A4C1829C58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1" name="Straight Connector 10">
            <a:extLst>
              <a:ext uri="{FF2B5EF4-FFF2-40B4-BE49-F238E27FC236}">
                <a16:creationId xmlns:a16="http://schemas.microsoft.com/office/drawing/2014/main" id="{C98ACA97-3936-42D7-B3D8-FEB9F2F05BA9}"/>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
        <p:nvSpPr>
          <p:cNvPr id="13" name="Shape 811">
            <a:extLst>
              <a:ext uri="{FF2B5EF4-FFF2-40B4-BE49-F238E27FC236}">
                <a16:creationId xmlns:a16="http://schemas.microsoft.com/office/drawing/2014/main" id="{FBF769D2-A3CC-4CDE-93F7-EB8E6048B4F8}"/>
              </a:ext>
            </a:extLst>
          </p:cNvPr>
          <p:cNvSpPr/>
          <p:nvPr/>
        </p:nvSpPr>
        <p:spPr>
          <a:xfrm>
            <a:off x="609600" y="415600"/>
            <a:ext cx="10972801" cy="6776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hangingPunct="0">
              <a:lnSpc>
                <a:spcPct val="90000"/>
              </a:lnSpc>
              <a:defRPr sz="8000">
                <a:solidFill>
                  <a:srgbClr val="0696D7"/>
                </a:solidFill>
                <a:latin typeface="Artifakt Legend Medium"/>
                <a:ea typeface="Artifakt Legend Medium"/>
                <a:cs typeface="Artifakt Legend Medium"/>
                <a:sym typeface="Artifakt Legend Medium"/>
              </a:defRPr>
            </a:pPr>
            <a:r>
              <a:rPr lang="en-US" sz="4000" kern="0" dirty="0">
                <a:solidFill>
                  <a:schemeClr val="accent1">
                    <a:lumMod val="50000"/>
                  </a:schemeClr>
                </a:solidFill>
                <a:latin typeface="Artifakt Legend Medium"/>
                <a:sym typeface="Artifakt Legend Medium"/>
              </a:rPr>
              <a:t>Questions?</a:t>
            </a:r>
            <a:endParaRPr sz="4000" kern="0" dirty="0">
              <a:solidFill>
                <a:schemeClr val="accent1">
                  <a:lumMod val="50000"/>
                </a:schemeClr>
              </a:solidFill>
              <a:latin typeface="Artifakt Legend Medium"/>
              <a:sym typeface="Artifakt Legend Medium"/>
            </a:endParaRPr>
          </a:p>
        </p:txBody>
      </p:sp>
      <p:sp>
        <p:nvSpPr>
          <p:cNvPr id="12" name="TextBox 11">
            <a:extLst>
              <a:ext uri="{FF2B5EF4-FFF2-40B4-BE49-F238E27FC236}">
                <a16:creationId xmlns:a16="http://schemas.microsoft.com/office/drawing/2014/main" id="{99F19C6F-58BD-422E-B22B-2CB7D0C4E598}"/>
              </a:ext>
            </a:extLst>
          </p:cNvPr>
          <p:cNvSpPr txBox="1"/>
          <p:nvPr/>
        </p:nvSpPr>
        <p:spPr>
          <a:xfrm>
            <a:off x="3632588" y="2803637"/>
            <a:ext cx="3810440" cy="867930"/>
          </a:xfrm>
          <a:prstGeom prst="rect">
            <a:avLst/>
          </a:prstGeom>
        </p:spPr>
        <p:txBody>
          <a:bodyPr wrap="square"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219215" hangingPunct="1">
              <a:lnSpc>
                <a:spcPct val="90000"/>
              </a:lnSpc>
              <a:defRPr sz="4267" kern="1200">
                <a:solidFill>
                  <a:srgbClr val="FFFFFF"/>
                </a:solidFill>
                <a:latin typeface="Artifakt ElementOfc" panose="020B0504020101020102" pitchFamily="34" charset="0"/>
                <a:cs typeface="Artifakt ElementOfc" panose="020B0504020101020102" pitchFamily="34" charset="0"/>
              </a:defRPr>
            </a:lvl1pPr>
          </a:lstStyle>
          <a:p>
            <a:r>
              <a:rPr lang="en-US" sz="2800" dirty="0">
                <a:solidFill>
                  <a:schemeClr val="accent1">
                    <a:lumMod val="50000"/>
                  </a:schemeClr>
                </a:solidFill>
              </a:rPr>
              <a:t>Zach Graff, P.E.</a:t>
            </a:r>
          </a:p>
          <a:p>
            <a:r>
              <a:rPr lang="en-US" sz="2800" dirty="0">
                <a:solidFill>
                  <a:schemeClr val="accent1">
                    <a:lumMod val="50000"/>
                  </a:schemeClr>
                </a:solidFill>
              </a:rPr>
              <a:t>zach@cadmasters.com</a:t>
            </a:r>
          </a:p>
        </p:txBody>
      </p:sp>
    </p:spTree>
    <p:extLst>
      <p:ext uri="{BB962C8B-B14F-4D97-AF65-F5344CB8AC3E}">
        <p14:creationId xmlns:p14="http://schemas.microsoft.com/office/powerpoint/2010/main" val="106408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1ACC1F01-848D-4C9E-96AD-A1C3C97FD53B}"/>
              </a:ext>
            </a:extLst>
          </p:cNvPr>
          <p:cNvSpPr>
            <a:spLocks noGrp="1"/>
          </p:cNvSpPr>
          <p:nvPr>
            <p:ph type="title" idx="4294967295"/>
          </p:nvPr>
        </p:nvSpPr>
        <p:spPr>
          <a:xfrm>
            <a:off x="812800" y="415925"/>
            <a:ext cx="11379200" cy="609600"/>
          </a:xfrm>
          <a:prstGeom prst="rect">
            <a:avLst/>
          </a:prstGeom>
          <a:noFill/>
          <a:ln w="12700" cap="flat">
            <a:noFill/>
            <a:miter lim="400000"/>
          </a:ln>
          <a:effectLst/>
        </p:spPr>
        <p:txBody>
          <a:bodyPr wrap="square" lIns="0" tIns="0" rIns="0" bIns="0" numCol="1" anchor="t">
            <a:normAutofit/>
          </a:bodyPr>
          <a:lstStyle/>
          <a:p>
            <a:pPr defTabSz="410766" rtl="0" hangingPunct="0"/>
            <a:r>
              <a:rPr lang="en-US" sz="4000" dirty="0">
                <a:solidFill>
                  <a:schemeClr val="accent1">
                    <a:lumMod val="50000"/>
                  </a:schemeClr>
                </a:solidFill>
                <a:latin typeface="Artifakt Legend Light"/>
                <a:sym typeface="Helvetica Light"/>
              </a:rPr>
              <a:t>Industry Reaction</a:t>
            </a:r>
          </a:p>
        </p:txBody>
      </p:sp>
      <p:sp>
        <p:nvSpPr>
          <p:cNvPr id="57" name="Rectangle 56">
            <a:extLst>
              <a:ext uri="{FF2B5EF4-FFF2-40B4-BE49-F238E27FC236}">
                <a16:creationId xmlns:a16="http://schemas.microsoft.com/office/drawing/2014/main" id="{4DC7F16A-1676-4F29-8C66-BE5965B20D54}"/>
              </a:ext>
            </a:extLst>
          </p:cNvPr>
          <p:cNvSpPr/>
          <p:nvPr/>
        </p:nvSpPr>
        <p:spPr>
          <a:xfrm>
            <a:off x="10455082" y="3389574"/>
            <a:ext cx="1739900" cy="5923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608">
              <a:defRPr/>
            </a:pPr>
            <a:r>
              <a:rPr lang="en-US" sz="1867" b="1" spc="-94" dirty="0">
                <a:solidFill>
                  <a:schemeClr val="accent1">
                    <a:lumMod val="50000"/>
                  </a:schemeClr>
                </a:solidFill>
                <a:latin typeface="Artifakt ElementOfc"/>
                <a:sym typeface="Helvetica Light"/>
              </a:rPr>
              <a:t>TRADITIONAL EXECUTION</a:t>
            </a:r>
          </a:p>
        </p:txBody>
      </p:sp>
      <p:sp>
        <p:nvSpPr>
          <p:cNvPr id="58" name="Rectangle 57">
            <a:extLst>
              <a:ext uri="{FF2B5EF4-FFF2-40B4-BE49-F238E27FC236}">
                <a16:creationId xmlns:a16="http://schemas.microsoft.com/office/drawing/2014/main" id="{755A04F4-9241-43FA-A7F1-DB5A8BD364AA}"/>
              </a:ext>
            </a:extLst>
          </p:cNvPr>
          <p:cNvSpPr/>
          <p:nvPr/>
        </p:nvSpPr>
        <p:spPr>
          <a:xfrm>
            <a:off x="10455082" y="2129278"/>
            <a:ext cx="1739900" cy="5923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608">
              <a:defRPr/>
            </a:pPr>
            <a:r>
              <a:rPr lang="en-US" sz="1867" b="1" spc="-94" dirty="0">
                <a:solidFill>
                  <a:schemeClr val="accent1">
                    <a:lumMod val="50000"/>
                  </a:schemeClr>
                </a:solidFill>
                <a:latin typeface="Artifakt ElementOfc"/>
                <a:sym typeface="Helvetica Light"/>
              </a:rPr>
              <a:t>DESIRED EXECUTION</a:t>
            </a:r>
          </a:p>
        </p:txBody>
      </p:sp>
      <p:grpSp>
        <p:nvGrpSpPr>
          <p:cNvPr id="40" name="Group 39">
            <a:extLst>
              <a:ext uri="{FF2B5EF4-FFF2-40B4-BE49-F238E27FC236}">
                <a16:creationId xmlns:a16="http://schemas.microsoft.com/office/drawing/2014/main" id="{B75BC4DD-2471-4324-BFEA-901E9FF3B33A}"/>
              </a:ext>
            </a:extLst>
          </p:cNvPr>
          <p:cNvGrpSpPr/>
          <p:nvPr/>
        </p:nvGrpSpPr>
        <p:grpSpPr>
          <a:xfrm>
            <a:off x="3268425" y="2766512"/>
            <a:ext cx="4634631" cy="3196243"/>
            <a:chOff x="2451318" y="2216395"/>
            <a:chExt cx="3475973" cy="2397182"/>
          </a:xfrm>
        </p:grpSpPr>
        <p:cxnSp>
          <p:nvCxnSpPr>
            <p:cNvPr id="41" name="Straight Connector 40">
              <a:extLst>
                <a:ext uri="{FF2B5EF4-FFF2-40B4-BE49-F238E27FC236}">
                  <a16:creationId xmlns:a16="http://schemas.microsoft.com/office/drawing/2014/main" id="{31A5E469-F33A-43F5-A9A0-E67BD9622945}"/>
                </a:ext>
              </a:extLst>
            </p:cNvPr>
            <p:cNvCxnSpPr>
              <a:cxnSpLocks/>
            </p:cNvCxnSpPr>
            <p:nvPr/>
          </p:nvCxnSpPr>
          <p:spPr>
            <a:xfrm>
              <a:off x="2451318" y="2216395"/>
              <a:ext cx="0" cy="2397182"/>
            </a:xfrm>
            <a:prstGeom prst="line">
              <a:avLst/>
            </a:prstGeom>
            <a:ln w="19050">
              <a:gradFill>
                <a:gsLst>
                  <a:gs pos="21000">
                    <a:schemeClr val="accent1">
                      <a:lumMod val="5000"/>
                      <a:lumOff val="95000"/>
                      <a:alpha val="0"/>
                    </a:schemeClr>
                  </a:gs>
                  <a:gs pos="72000">
                    <a:schemeClr val="tx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9804061-654D-4C9A-82E9-EC1E4EA28DAE}"/>
                </a:ext>
              </a:extLst>
            </p:cNvPr>
            <p:cNvCxnSpPr>
              <a:cxnSpLocks/>
            </p:cNvCxnSpPr>
            <p:nvPr/>
          </p:nvCxnSpPr>
          <p:spPr>
            <a:xfrm>
              <a:off x="4198699" y="2216395"/>
              <a:ext cx="0" cy="2397182"/>
            </a:xfrm>
            <a:prstGeom prst="line">
              <a:avLst/>
            </a:prstGeom>
            <a:ln w="19050">
              <a:gradFill>
                <a:gsLst>
                  <a:gs pos="21000">
                    <a:schemeClr val="accent1">
                      <a:lumMod val="5000"/>
                      <a:lumOff val="95000"/>
                      <a:alpha val="0"/>
                    </a:schemeClr>
                  </a:gs>
                  <a:gs pos="72000">
                    <a:schemeClr val="tx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DDDC9EA-64B8-4B45-9BAF-00F5D8F73F98}"/>
                </a:ext>
              </a:extLst>
            </p:cNvPr>
            <p:cNvCxnSpPr>
              <a:cxnSpLocks/>
            </p:cNvCxnSpPr>
            <p:nvPr/>
          </p:nvCxnSpPr>
          <p:spPr>
            <a:xfrm>
              <a:off x="5927291" y="2216395"/>
              <a:ext cx="0" cy="2397182"/>
            </a:xfrm>
            <a:prstGeom prst="line">
              <a:avLst/>
            </a:prstGeom>
            <a:ln w="19050">
              <a:gradFill>
                <a:gsLst>
                  <a:gs pos="21000">
                    <a:schemeClr val="accent1">
                      <a:lumMod val="5000"/>
                      <a:lumOff val="95000"/>
                      <a:alpha val="0"/>
                    </a:schemeClr>
                  </a:gs>
                  <a:gs pos="72000">
                    <a:schemeClr val="tx2"/>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7E4399DD-AA14-45A0-9319-F24886FB33D3}"/>
              </a:ext>
            </a:extLst>
          </p:cNvPr>
          <p:cNvSpPr/>
          <p:nvPr/>
        </p:nvSpPr>
        <p:spPr>
          <a:xfrm>
            <a:off x="948268" y="1297924"/>
            <a:ext cx="2308868" cy="4663043"/>
          </a:xfrm>
          <a:prstGeom prst="rect">
            <a:avLst/>
          </a:prstGeom>
          <a:gradFill>
            <a:gsLst>
              <a:gs pos="0">
                <a:schemeClr val="accent4">
                  <a:alpha val="0"/>
                </a:schemeClr>
              </a:gs>
              <a:gs pos="100000">
                <a:schemeClr val="tx1">
                  <a:lumMod val="20000"/>
                  <a:lumOff val="80000"/>
                  <a:alpha val="51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08">
              <a:lnSpc>
                <a:spcPct val="90000"/>
              </a:lnSpc>
              <a:defRPr/>
            </a:pPr>
            <a:endParaRPr lang="en-US" sz="2134">
              <a:solidFill>
                <a:srgbClr val="FFFFFF"/>
              </a:solidFill>
              <a:latin typeface="Artifakt ElementOfc"/>
              <a:sym typeface="Helvetica Light"/>
            </a:endParaRPr>
          </a:p>
        </p:txBody>
      </p:sp>
      <p:sp>
        <p:nvSpPr>
          <p:cNvPr id="45" name="Rectangle 44">
            <a:extLst>
              <a:ext uri="{FF2B5EF4-FFF2-40B4-BE49-F238E27FC236}">
                <a16:creationId xmlns:a16="http://schemas.microsoft.com/office/drawing/2014/main" id="{AB8A01BB-6255-4395-891D-9849A96CAE74}"/>
              </a:ext>
            </a:extLst>
          </p:cNvPr>
          <p:cNvSpPr/>
          <p:nvPr/>
        </p:nvSpPr>
        <p:spPr>
          <a:xfrm>
            <a:off x="5601609" y="1297924"/>
            <a:ext cx="2308868" cy="4663043"/>
          </a:xfrm>
          <a:prstGeom prst="rect">
            <a:avLst/>
          </a:prstGeom>
          <a:gradFill>
            <a:gsLst>
              <a:gs pos="0">
                <a:schemeClr val="accent4">
                  <a:alpha val="0"/>
                </a:schemeClr>
              </a:gs>
              <a:gs pos="100000">
                <a:schemeClr val="tx1">
                  <a:lumMod val="20000"/>
                  <a:lumOff val="80000"/>
                  <a:alpha val="51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08">
              <a:lnSpc>
                <a:spcPct val="90000"/>
              </a:lnSpc>
              <a:defRPr/>
            </a:pPr>
            <a:endParaRPr lang="en-US" sz="2134">
              <a:solidFill>
                <a:srgbClr val="FFFFFF"/>
              </a:solidFill>
              <a:latin typeface="Artifakt ElementOfc"/>
              <a:sym typeface="Helvetica Light"/>
            </a:endParaRPr>
          </a:p>
        </p:txBody>
      </p:sp>
      <p:sp>
        <p:nvSpPr>
          <p:cNvPr id="46" name="Rectangle 45">
            <a:extLst>
              <a:ext uri="{FF2B5EF4-FFF2-40B4-BE49-F238E27FC236}">
                <a16:creationId xmlns:a16="http://schemas.microsoft.com/office/drawing/2014/main" id="{8ECD31C2-6700-483B-83FE-29765C41EF3D}"/>
              </a:ext>
            </a:extLst>
          </p:cNvPr>
          <p:cNvSpPr/>
          <p:nvPr/>
        </p:nvSpPr>
        <p:spPr>
          <a:xfrm>
            <a:off x="3274938" y="1297924"/>
            <a:ext cx="2308868" cy="4663043"/>
          </a:xfrm>
          <a:prstGeom prst="rect">
            <a:avLst/>
          </a:prstGeom>
          <a:gradFill>
            <a:gsLst>
              <a:gs pos="0">
                <a:schemeClr val="accent4">
                  <a:alpha val="0"/>
                </a:schemeClr>
              </a:gs>
              <a:gs pos="100000">
                <a:schemeClr val="tx1">
                  <a:lumMod val="20000"/>
                  <a:lumOff val="80000"/>
                  <a:alpha val="51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08">
              <a:lnSpc>
                <a:spcPct val="90000"/>
              </a:lnSpc>
              <a:defRPr/>
            </a:pPr>
            <a:endParaRPr lang="en-US" sz="2134">
              <a:solidFill>
                <a:srgbClr val="FFFFFF"/>
              </a:solidFill>
              <a:latin typeface="Artifakt ElementOfc"/>
              <a:sym typeface="Helvetica Light"/>
            </a:endParaRPr>
          </a:p>
        </p:txBody>
      </p:sp>
      <p:sp>
        <p:nvSpPr>
          <p:cNvPr id="47" name="Rectangle 46">
            <a:extLst>
              <a:ext uri="{FF2B5EF4-FFF2-40B4-BE49-F238E27FC236}">
                <a16:creationId xmlns:a16="http://schemas.microsoft.com/office/drawing/2014/main" id="{2B0F43C6-F0C1-4427-AE66-9E8E924A1AAD}"/>
              </a:ext>
            </a:extLst>
          </p:cNvPr>
          <p:cNvSpPr/>
          <p:nvPr/>
        </p:nvSpPr>
        <p:spPr>
          <a:xfrm>
            <a:off x="7928280" y="1297924"/>
            <a:ext cx="2308868" cy="4663043"/>
          </a:xfrm>
          <a:prstGeom prst="rect">
            <a:avLst/>
          </a:prstGeom>
          <a:gradFill>
            <a:gsLst>
              <a:gs pos="0">
                <a:schemeClr val="accent4">
                  <a:alpha val="0"/>
                </a:schemeClr>
              </a:gs>
              <a:gs pos="100000">
                <a:schemeClr val="tx1">
                  <a:lumMod val="20000"/>
                  <a:lumOff val="80000"/>
                  <a:alpha val="51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608">
              <a:lnSpc>
                <a:spcPct val="90000"/>
              </a:lnSpc>
              <a:defRPr/>
            </a:pPr>
            <a:endParaRPr lang="en-US" sz="2134">
              <a:solidFill>
                <a:srgbClr val="FFFFFF"/>
              </a:solidFill>
              <a:latin typeface="Artifakt ElementOfc"/>
              <a:sym typeface="Helvetica Light"/>
            </a:endParaRPr>
          </a:p>
        </p:txBody>
      </p:sp>
      <p:graphicFrame>
        <p:nvGraphicFramePr>
          <p:cNvPr id="48" name="Content Placeholder 3">
            <a:extLst>
              <a:ext uri="{FF2B5EF4-FFF2-40B4-BE49-F238E27FC236}">
                <a16:creationId xmlns:a16="http://schemas.microsoft.com/office/drawing/2014/main" id="{0301E414-A898-4372-B5C9-290107FFCDE3}"/>
              </a:ext>
            </a:extLst>
          </p:cNvPr>
          <p:cNvGraphicFramePr>
            <a:graphicFrameLocks/>
          </p:cNvGraphicFramePr>
          <p:nvPr>
            <p:extLst>
              <p:ext uri="{D42A27DB-BD31-4B8C-83A1-F6EECF244321}">
                <p14:modId xmlns:p14="http://schemas.microsoft.com/office/powerpoint/2010/main" val="1956200538"/>
              </p:ext>
            </p:extLst>
          </p:nvPr>
        </p:nvGraphicFramePr>
        <p:xfrm>
          <a:off x="959556" y="1218902"/>
          <a:ext cx="9268176" cy="4733573"/>
        </p:xfrm>
        <a:graphic>
          <a:graphicData uri="http://schemas.openxmlformats.org/drawingml/2006/table">
            <a:tbl>
              <a:tblPr firstRow="1" bandRow="1">
                <a:tableStyleId>{5C22544A-7EE6-4342-B048-85BDC9FD1C3A}</a:tableStyleId>
              </a:tblPr>
              <a:tblGrid>
                <a:gridCol w="2317044">
                  <a:extLst>
                    <a:ext uri="{9D8B030D-6E8A-4147-A177-3AD203B41FA5}">
                      <a16:colId xmlns:a16="http://schemas.microsoft.com/office/drawing/2014/main" val="20000"/>
                    </a:ext>
                  </a:extLst>
                </a:gridCol>
                <a:gridCol w="2317044">
                  <a:extLst>
                    <a:ext uri="{9D8B030D-6E8A-4147-A177-3AD203B41FA5}">
                      <a16:colId xmlns:a16="http://schemas.microsoft.com/office/drawing/2014/main" val="20001"/>
                    </a:ext>
                  </a:extLst>
                </a:gridCol>
                <a:gridCol w="2317044">
                  <a:extLst>
                    <a:ext uri="{9D8B030D-6E8A-4147-A177-3AD203B41FA5}">
                      <a16:colId xmlns:a16="http://schemas.microsoft.com/office/drawing/2014/main" val="20002"/>
                    </a:ext>
                  </a:extLst>
                </a:gridCol>
                <a:gridCol w="2317044">
                  <a:extLst>
                    <a:ext uri="{9D8B030D-6E8A-4147-A177-3AD203B41FA5}">
                      <a16:colId xmlns:a16="http://schemas.microsoft.com/office/drawing/2014/main" val="20003"/>
                    </a:ext>
                  </a:extLst>
                </a:gridCol>
              </a:tblGrid>
              <a:tr h="680552">
                <a:tc>
                  <a:txBody>
                    <a:bodyPr/>
                    <a:lstStyle/>
                    <a:p>
                      <a:pPr algn="ctr"/>
                      <a:r>
                        <a:rPr lang="en-US" sz="2000" dirty="0">
                          <a:solidFill>
                            <a:schemeClr val="accent1">
                              <a:lumMod val="50000"/>
                            </a:schemeClr>
                          </a:solidFill>
                        </a:rPr>
                        <a:t>Designer</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accent1">
                              <a:lumMod val="50000"/>
                            </a:schemeClr>
                          </a:solidFill>
                        </a:rPr>
                        <a:t>Engineer</a:t>
                      </a:r>
                    </a:p>
                  </a:txBody>
                  <a:tcPr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accent1">
                              <a:lumMod val="50000"/>
                            </a:schemeClr>
                          </a:solidFill>
                        </a:rPr>
                        <a:t>Contractor</a:t>
                      </a:r>
                      <a:r>
                        <a:rPr lang="en-US" sz="2000" dirty="0">
                          <a:solidFill>
                            <a:schemeClr val="bg1"/>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accent1">
                              <a:lumMod val="50000"/>
                            </a:schemeClr>
                          </a:solidFill>
                        </a:rPr>
                        <a:t>Owner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9003">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9003">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9003">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9003">
                <a:tc>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79003">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79003">
                <a:tc>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79003">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50" name="Group 49">
            <a:extLst>
              <a:ext uri="{FF2B5EF4-FFF2-40B4-BE49-F238E27FC236}">
                <a16:creationId xmlns:a16="http://schemas.microsoft.com/office/drawing/2014/main" id="{F8FA4C14-0DFD-4C70-A124-3F93EF4AB628}"/>
              </a:ext>
            </a:extLst>
          </p:cNvPr>
          <p:cNvGrpSpPr/>
          <p:nvPr/>
        </p:nvGrpSpPr>
        <p:grpSpPr>
          <a:xfrm>
            <a:off x="442322" y="1667414"/>
            <a:ext cx="420757" cy="3794078"/>
            <a:chOff x="331741" y="1392072"/>
            <a:chExt cx="315567" cy="2845558"/>
          </a:xfrm>
        </p:grpSpPr>
        <p:sp>
          <p:nvSpPr>
            <p:cNvPr id="51" name="TextBox 50">
              <a:extLst>
                <a:ext uri="{FF2B5EF4-FFF2-40B4-BE49-F238E27FC236}">
                  <a16:creationId xmlns:a16="http://schemas.microsoft.com/office/drawing/2014/main" id="{298CF5A8-1D30-490E-9247-BA5BCFC413BF}"/>
                </a:ext>
              </a:extLst>
            </p:cNvPr>
            <p:cNvSpPr txBox="1"/>
            <p:nvPr/>
          </p:nvSpPr>
          <p:spPr>
            <a:xfrm rot="16200000">
              <a:off x="-391566" y="2643777"/>
              <a:ext cx="1762182" cy="315567"/>
            </a:xfrm>
            <a:prstGeom prst="rect">
              <a:avLst/>
            </a:prstGeom>
            <a:noFill/>
          </p:spPr>
          <p:txBody>
            <a:bodyPr wrap="square" rtlCol="0">
              <a:spAutoFit/>
            </a:bodyPr>
            <a:lstStyle/>
            <a:p>
              <a:pPr defTabSz="761499">
                <a:defRPr/>
              </a:pPr>
              <a:r>
                <a:rPr lang="en-US" sz="2134" dirty="0">
                  <a:solidFill>
                    <a:schemeClr val="accent1">
                      <a:lumMod val="50000"/>
                    </a:schemeClr>
                  </a:solidFill>
                  <a:latin typeface="Artifakt ElementOfc"/>
                  <a:sym typeface="Helvetica Light"/>
                </a:rPr>
                <a:t>Data Continuity</a:t>
              </a:r>
            </a:p>
          </p:txBody>
        </p:sp>
        <p:cxnSp>
          <p:nvCxnSpPr>
            <p:cNvPr id="52" name="Straight Arrow Connector 51">
              <a:extLst>
                <a:ext uri="{FF2B5EF4-FFF2-40B4-BE49-F238E27FC236}">
                  <a16:creationId xmlns:a16="http://schemas.microsoft.com/office/drawing/2014/main" id="{9B8C7ACC-1C83-4808-AE83-4C07DC3CFA6F}"/>
                </a:ext>
              </a:extLst>
            </p:cNvPr>
            <p:cNvCxnSpPr/>
            <p:nvPr/>
          </p:nvCxnSpPr>
          <p:spPr bwMode="auto">
            <a:xfrm flipV="1">
              <a:off x="489523" y="1392072"/>
              <a:ext cx="0" cy="583442"/>
            </a:xfrm>
            <a:prstGeom prst="straightConnector1">
              <a:avLst/>
            </a:prstGeom>
            <a:solidFill>
              <a:schemeClr val="accent1"/>
            </a:solidFill>
            <a:ln w="25400" cap="flat" cmpd="sng" algn="ctr">
              <a:solidFill>
                <a:schemeClr val="accent1">
                  <a:lumMod val="50000"/>
                </a:schemeClr>
              </a:solidFill>
              <a:prstDash val="solid"/>
              <a:round/>
              <a:headEnd type="none" w="med" len="med"/>
              <a:tailEnd type="arrow"/>
            </a:ln>
            <a:effectLst/>
          </p:spPr>
        </p:cxnSp>
        <p:cxnSp>
          <p:nvCxnSpPr>
            <p:cNvPr id="53" name="Straight Arrow Connector 52">
              <a:extLst>
                <a:ext uri="{FF2B5EF4-FFF2-40B4-BE49-F238E27FC236}">
                  <a16:creationId xmlns:a16="http://schemas.microsoft.com/office/drawing/2014/main" id="{80B0A12C-E1E9-4435-9F5E-8E5ECF4405E1}"/>
                </a:ext>
              </a:extLst>
            </p:cNvPr>
            <p:cNvCxnSpPr/>
            <p:nvPr/>
          </p:nvCxnSpPr>
          <p:spPr bwMode="auto">
            <a:xfrm>
              <a:off x="496276" y="3758252"/>
              <a:ext cx="0" cy="479378"/>
            </a:xfrm>
            <a:prstGeom prst="straightConnector1">
              <a:avLst/>
            </a:prstGeom>
            <a:solidFill>
              <a:schemeClr val="accent1"/>
            </a:solidFill>
            <a:ln w="25400" cap="flat" cmpd="sng" algn="ctr">
              <a:solidFill>
                <a:schemeClr val="accent1">
                  <a:lumMod val="50000"/>
                </a:schemeClr>
              </a:solidFill>
              <a:prstDash val="solid"/>
              <a:round/>
              <a:headEnd type="none" w="med" len="med"/>
              <a:tailEnd type="arrow"/>
            </a:ln>
            <a:effectLst/>
          </p:spPr>
        </p:cxnSp>
      </p:grpSp>
      <p:sp>
        <p:nvSpPr>
          <p:cNvPr id="54" name="Freeform 23">
            <a:extLst>
              <a:ext uri="{FF2B5EF4-FFF2-40B4-BE49-F238E27FC236}">
                <a16:creationId xmlns:a16="http://schemas.microsoft.com/office/drawing/2014/main" id="{628C44EF-5C77-4E34-B242-3D34F2C5CA79}"/>
              </a:ext>
            </a:extLst>
          </p:cNvPr>
          <p:cNvSpPr/>
          <p:nvPr/>
        </p:nvSpPr>
        <p:spPr bwMode="auto">
          <a:xfrm>
            <a:off x="1053182" y="2409358"/>
            <a:ext cx="9510459" cy="2756847"/>
          </a:xfrm>
          <a:custGeom>
            <a:avLst/>
            <a:gdLst>
              <a:gd name="connsiteX0" fmla="*/ 0 w 6960359"/>
              <a:gd name="connsiteY0" fmla="*/ 2756847 h 2756847"/>
              <a:gd name="connsiteX1" fmla="*/ 736980 w 6960359"/>
              <a:gd name="connsiteY1" fmla="*/ 2101755 h 2756847"/>
              <a:gd name="connsiteX2" fmla="*/ 1310186 w 6960359"/>
              <a:gd name="connsiteY2" fmla="*/ 1678674 h 2756847"/>
              <a:gd name="connsiteX3" fmla="*/ 2115403 w 6960359"/>
              <a:gd name="connsiteY3" fmla="*/ 1323832 h 2756847"/>
              <a:gd name="connsiteX4" fmla="*/ 3343702 w 6960359"/>
              <a:gd name="connsiteY4" fmla="*/ 873456 h 2756847"/>
              <a:gd name="connsiteX5" fmla="*/ 4981433 w 6960359"/>
              <a:gd name="connsiteY5" fmla="*/ 423080 h 2756847"/>
              <a:gd name="connsiteX6" fmla="*/ 6960359 w 6960359"/>
              <a:gd name="connsiteY6" fmla="*/ 0 h 275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0359" h="2756847">
                <a:moveTo>
                  <a:pt x="0" y="2756847"/>
                </a:moveTo>
                <a:cubicBezTo>
                  <a:pt x="259308" y="2519148"/>
                  <a:pt x="518616" y="2281450"/>
                  <a:pt x="736980" y="2101755"/>
                </a:cubicBezTo>
                <a:cubicBezTo>
                  <a:pt x="955344" y="1922060"/>
                  <a:pt x="1080449" y="1808328"/>
                  <a:pt x="1310186" y="1678674"/>
                </a:cubicBezTo>
                <a:cubicBezTo>
                  <a:pt x="1539923" y="1549020"/>
                  <a:pt x="1776484" y="1458035"/>
                  <a:pt x="2115403" y="1323832"/>
                </a:cubicBezTo>
                <a:cubicBezTo>
                  <a:pt x="2454322" y="1189629"/>
                  <a:pt x="2866030" y="1023581"/>
                  <a:pt x="3343702" y="873456"/>
                </a:cubicBezTo>
                <a:cubicBezTo>
                  <a:pt x="3821374" y="723331"/>
                  <a:pt x="4378657" y="568656"/>
                  <a:pt x="4981433" y="423080"/>
                </a:cubicBezTo>
                <a:cubicBezTo>
                  <a:pt x="5584209" y="277504"/>
                  <a:pt x="6272284" y="138752"/>
                  <a:pt x="6960359" y="0"/>
                </a:cubicBezTo>
              </a:path>
            </a:pathLst>
          </a:custGeom>
          <a:noFill/>
          <a:ln w="60325" cap="rnd" cmpd="sng" algn="ctr">
            <a:solidFill>
              <a:srgbClr val="92D050"/>
            </a:solidFill>
            <a:prstDash val="solid"/>
            <a:round/>
            <a:headEnd type="none" w="med" len="med"/>
            <a:tailEnd type="arrow" w="sm" len="sm"/>
          </a:ln>
          <a:effectLst/>
        </p:spPr>
        <p:txBody>
          <a:bodyPr vert="horz" wrap="square" lIns="91440" tIns="45720" rIns="91440" bIns="45720" numCol="1" rtlCol="0" anchor="t" anchorCtr="0" compatLnSpc="1">
            <a:prstTxWarp prst="textNoShape">
              <a:avLst/>
            </a:prstTxWarp>
          </a:bodyPr>
          <a:lstStyle/>
          <a:p>
            <a:pPr algn="ctr" defTabSz="914412" fontAlgn="base">
              <a:spcBef>
                <a:spcPct val="0"/>
              </a:spcBef>
              <a:spcAft>
                <a:spcPct val="0"/>
              </a:spcAft>
              <a:defRPr/>
            </a:pPr>
            <a:endParaRPr lang="en-US" sz="3200" dirty="0">
              <a:solidFill>
                <a:srgbClr val="000000"/>
              </a:solidFill>
              <a:latin typeface="Gill Sans" charset="0"/>
              <a:ea typeface="ヒラギノ角ゴ Pro W3" charset="0"/>
              <a:cs typeface="ヒラギノ角ゴ Pro W3" charset="0"/>
              <a:sym typeface="Gill Sans" charset="0"/>
            </a:endParaRPr>
          </a:p>
        </p:txBody>
      </p:sp>
      <p:sp>
        <p:nvSpPr>
          <p:cNvPr id="55" name="Freeform 24">
            <a:extLst>
              <a:ext uri="{FF2B5EF4-FFF2-40B4-BE49-F238E27FC236}">
                <a16:creationId xmlns:a16="http://schemas.microsoft.com/office/drawing/2014/main" id="{C9D026DD-4576-4E8B-A9C2-53850B0B8D13}"/>
              </a:ext>
            </a:extLst>
          </p:cNvPr>
          <p:cNvSpPr/>
          <p:nvPr/>
        </p:nvSpPr>
        <p:spPr bwMode="auto">
          <a:xfrm>
            <a:off x="1051490" y="4797941"/>
            <a:ext cx="2206691" cy="731792"/>
          </a:xfrm>
          <a:custGeom>
            <a:avLst/>
            <a:gdLst>
              <a:gd name="connsiteX0" fmla="*/ 0 w 1720397"/>
              <a:gd name="connsiteY0" fmla="*/ 743849 h 743849"/>
              <a:gd name="connsiteX1" fmla="*/ 300250 w 1720397"/>
              <a:gd name="connsiteY1" fmla="*/ 511837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309486 w 1720397"/>
              <a:gd name="connsiteY1" fmla="*/ 511837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56993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678674"/>
              <a:gd name="connsiteY0" fmla="*/ 736978 h 736978"/>
              <a:gd name="connsiteX1" fmla="*/ 281780 w 1678674"/>
              <a:gd name="connsiteY1" fmla="*/ 550122 h 736978"/>
              <a:gd name="connsiteX2" fmla="*/ 1274885 w 1678674"/>
              <a:gd name="connsiteY2" fmla="*/ 120469 h 736978"/>
              <a:gd name="connsiteX3" fmla="*/ 1678674 w 1678674"/>
              <a:gd name="connsiteY3" fmla="*/ -1 h 736978"/>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52071 w 1716871"/>
              <a:gd name="connsiteY1" fmla="*/ 586439 h 731791"/>
              <a:gd name="connsiteX2" fmla="*/ 1274885 w 1716871"/>
              <a:gd name="connsiteY2" fmla="*/ 115282 h 731791"/>
              <a:gd name="connsiteX3" fmla="*/ 1716871 w 1716871"/>
              <a:gd name="connsiteY3" fmla="*/ 0 h 731791"/>
              <a:gd name="connsiteX0" fmla="*/ 0 w 1716871"/>
              <a:gd name="connsiteY0" fmla="*/ 731791 h 731791"/>
              <a:gd name="connsiteX1" fmla="*/ 196896 w 1716871"/>
              <a:gd name="connsiteY1" fmla="*/ 602003 h 731791"/>
              <a:gd name="connsiteX2" fmla="*/ 1274885 w 1716871"/>
              <a:gd name="connsiteY2" fmla="*/ 115282 h 731791"/>
              <a:gd name="connsiteX3" fmla="*/ 1716871 w 1716871"/>
              <a:gd name="connsiteY3" fmla="*/ 0 h 731791"/>
            </a:gdLst>
            <a:ahLst/>
            <a:cxnLst>
              <a:cxn ang="0">
                <a:pos x="connsiteX0" y="connsiteY0"/>
              </a:cxn>
              <a:cxn ang="0">
                <a:pos x="connsiteX1" y="connsiteY1"/>
              </a:cxn>
              <a:cxn ang="0">
                <a:pos x="connsiteX2" y="connsiteY2"/>
              </a:cxn>
              <a:cxn ang="0">
                <a:pos x="connsiteX3" y="connsiteY3"/>
              </a:cxn>
            </a:cxnLst>
            <a:rect l="l" t="t" r="r" b="b"/>
            <a:pathLst>
              <a:path w="1716871" h="731791">
                <a:moveTo>
                  <a:pt x="0" y="731791"/>
                </a:moveTo>
                <a:cubicBezTo>
                  <a:pt x="96727" y="673288"/>
                  <a:pt x="86275" y="658060"/>
                  <a:pt x="196896" y="602003"/>
                </a:cubicBezTo>
                <a:cubicBezTo>
                  <a:pt x="307517" y="545946"/>
                  <a:pt x="1021556" y="215616"/>
                  <a:pt x="1274885" y="115282"/>
                </a:cubicBezTo>
                <a:cubicBezTo>
                  <a:pt x="1528214" y="14948"/>
                  <a:pt x="1631046" y="5547"/>
                  <a:pt x="1716871" y="0"/>
                </a:cubicBezTo>
              </a:path>
            </a:pathLst>
          </a:custGeom>
          <a:noFill/>
          <a:ln w="60325" cap="rnd"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12" fontAlgn="base">
              <a:spcBef>
                <a:spcPct val="0"/>
              </a:spcBef>
              <a:spcAft>
                <a:spcPct val="0"/>
              </a:spcAft>
              <a:defRPr/>
            </a:pPr>
            <a:endParaRPr lang="en-US" sz="3200" dirty="0">
              <a:solidFill>
                <a:srgbClr val="FFFFFF"/>
              </a:solidFill>
              <a:latin typeface="Gill Sans" charset="0"/>
              <a:ea typeface="ヒラギノ角ゴ Pro W3" charset="0"/>
              <a:cs typeface="ヒラギノ角ゴ Pro W3" charset="0"/>
              <a:sym typeface="Gill Sans" charset="0"/>
            </a:endParaRPr>
          </a:p>
        </p:txBody>
      </p:sp>
      <p:cxnSp>
        <p:nvCxnSpPr>
          <p:cNvPr id="56" name="Straight Connector 55">
            <a:extLst>
              <a:ext uri="{FF2B5EF4-FFF2-40B4-BE49-F238E27FC236}">
                <a16:creationId xmlns:a16="http://schemas.microsoft.com/office/drawing/2014/main" id="{236F7521-0033-49F9-943B-BC4BC72BCFBC}"/>
              </a:ext>
            </a:extLst>
          </p:cNvPr>
          <p:cNvCxnSpPr>
            <a:cxnSpLocks/>
          </p:cNvCxnSpPr>
          <p:nvPr/>
        </p:nvCxnSpPr>
        <p:spPr bwMode="auto">
          <a:xfrm flipH="1">
            <a:off x="3258179" y="4797941"/>
            <a:ext cx="4310" cy="585382"/>
          </a:xfrm>
          <a:prstGeom prst="line">
            <a:avLst/>
          </a:prstGeom>
          <a:solidFill>
            <a:schemeClr val="accent1"/>
          </a:solidFill>
          <a:ln w="28575" cap="rnd" cmpd="sng" algn="ctr">
            <a:solidFill>
              <a:schemeClr val="accent1">
                <a:lumMod val="50000"/>
              </a:schemeClr>
            </a:solidFill>
            <a:prstDash val="sysDash"/>
            <a:round/>
            <a:headEnd type="oval" w="lg" len="lg"/>
            <a:tailEnd type="oval" w="lg" len="lg"/>
          </a:ln>
          <a:effectLst/>
        </p:spPr>
      </p:cxnSp>
      <p:sp>
        <p:nvSpPr>
          <p:cNvPr id="59" name="TextBox 58">
            <a:extLst>
              <a:ext uri="{FF2B5EF4-FFF2-40B4-BE49-F238E27FC236}">
                <a16:creationId xmlns:a16="http://schemas.microsoft.com/office/drawing/2014/main" id="{6B03B291-BAA9-4104-9698-3C1604CFDADB}"/>
              </a:ext>
            </a:extLst>
          </p:cNvPr>
          <p:cNvSpPr txBox="1"/>
          <p:nvPr/>
        </p:nvSpPr>
        <p:spPr>
          <a:xfrm>
            <a:off x="2933402" y="4482443"/>
            <a:ext cx="599844" cy="184794"/>
          </a:xfrm>
          <a:prstGeom prst="rect">
            <a:avLst/>
          </a:prstGeom>
          <a:noFill/>
        </p:spPr>
        <p:txBody>
          <a:bodyPr wrap="none" lIns="0" tIns="0" rIns="0" bIns="0" rtlCol="0">
            <a:spAutoFit/>
          </a:bodyPr>
          <a:lstStyle/>
          <a:p>
            <a:pPr defTabSz="609608">
              <a:lnSpc>
                <a:spcPct val="90000"/>
              </a:lnSpc>
              <a:defRPr/>
            </a:pPr>
            <a:r>
              <a:rPr lang="en-US" sz="1334" dirty="0">
                <a:solidFill>
                  <a:schemeClr val="accent1">
                    <a:lumMod val="50000"/>
                  </a:schemeClr>
                </a:solidFill>
                <a:latin typeface="Artifakt ElementOfc"/>
                <a:sym typeface="Helvetica Light"/>
              </a:rPr>
              <a:t>Transmit</a:t>
            </a:r>
          </a:p>
        </p:txBody>
      </p:sp>
      <p:sp>
        <p:nvSpPr>
          <p:cNvPr id="60" name="Freeform 31">
            <a:extLst>
              <a:ext uri="{FF2B5EF4-FFF2-40B4-BE49-F238E27FC236}">
                <a16:creationId xmlns:a16="http://schemas.microsoft.com/office/drawing/2014/main" id="{67D2234E-A877-4720-91B6-A9219FA9EC81}"/>
              </a:ext>
            </a:extLst>
          </p:cNvPr>
          <p:cNvSpPr/>
          <p:nvPr/>
        </p:nvSpPr>
        <p:spPr bwMode="auto">
          <a:xfrm>
            <a:off x="3268425" y="4315080"/>
            <a:ext cx="2319143" cy="1074290"/>
          </a:xfrm>
          <a:custGeom>
            <a:avLst/>
            <a:gdLst>
              <a:gd name="connsiteX0" fmla="*/ 0 w 1720397"/>
              <a:gd name="connsiteY0" fmla="*/ 743849 h 743849"/>
              <a:gd name="connsiteX1" fmla="*/ 300250 w 1720397"/>
              <a:gd name="connsiteY1" fmla="*/ 511837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309486 w 1720397"/>
              <a:gd name="connsiteY1" fmla="*/ 511837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56993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678674"/>
              <a:gd name="connsiteY0" fmla="*/ 736978 h 736978"/>
              <a:gd name="connsiteX1" fmla="*/ 281780 w 1678674"/>
              <a:gd name="connsiteY1" fmla="*/ 550122 h 736978"/>
              <a:gd name="connsiteX2" fmla="*/ 1274885 w 1678674"/>
              <a:gd name="connsiteY2" fmla="*/ 120469 h 736978"/>
              <a:gd name="connsiteX3" fmla="*/ 1678674 w 1678674"/>
              <a:gd name="connsiteY3" fmla="*/ -1 h 736978"/>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52071 w 1716871"/>
              <a:gd name="connsiteY1" fmla="*/ 586439 h 731791"/>
              <a:gd name="connsiteX2" fmla="*/ 1274885 w 1716871"/>
              <a:gd name="connsiteY2" fmla="*/ 115282 h 731791"/>
              <a:gd name="connsiteX3" fmla="*/ 1716871 w 1716871"/>
              <a:gd name="connsiteY3" fmla="*/ 0 h 731791"/>
              <a:gd name="connsiteX0" fmla="*/ 0 w 1716871"/>
              <a:gd name="connsiteY0" fmla="*/ 731791 h 731791"/>
              <a:gd name="connsiteX1" fmla="*/ 196896 w 1716871"/>
              <a:gd name="connsiteY1" fmla="*/ 602003 h 731791"/>
              <a:gd name="connsiteX2" fmla="*/ 1274885 w 1716871"/>
              <a:gd name="connsiteY2" fmla="*/ 115282 h 731791"/>
              <a:gd name="connsiteX3" fmla="*/ 1716871 w 1716871"/>
              <a:gd name="connsiteY3" fmla="*/ 0 h 731791"/>
              <a:gd name="connsiteX0" fmla="*/ 0 w 1736278"/>
              <a:gd name="connsiteY0" fmla="*/ 735088 h 735088"/>
              <a:gd name="connsiteX1" fmla="*/ 216303 w 1736278"/>
              <a:gd name="connsiteY1" fmla="*/ 602003 h 735088"/>
              <a:gd name="connsiteX2" fmla="*/ 1294292 w 1736278"/>
              <a:gd name="connsiteY2" fmla="*/ 115282 h 735088"/>
              <a:gd name="connsiteX3" fmla="*/ 1736278 w 1736278"/>
              <a:gd name="connsiteY3" fmla="*/ 0 h 735088"/>
              <a:gd name="connsiteX0" fmla="*/ 0 w 1736278"/>
              <a:gd name="connsiteY0" fmla="*/ 735088 h 735088"/>
              <a:gd name="connsiteX1" fmla="*/ 216303 w 1736278"/>
              <a:gd name="connsiteY1" fmla="*/ 602003 h 735088"/>
              <a:gd name="connsiteX2" fmla="*/ 1294292 w 1736278"/>
              <a:gd name="connsiteY2" fmla="*/ 115282 h 735088"/>
              <a:gd name="connsiteX3" fmla="*/ 1736278 w 1736278"/>
              <a:gd name="connsiteY3" fmla="*/ 0 h 735088"/>
              <a:gd name="connsiteX0" fmla="*/ 0 w 1736278"/>
              <a:gd name="connsiteY0" fmla="*/ 735088 h 735088"/>
              <a:gd name="connsiteX1" fmla="*/ 181370 w 1736278"/>
              <a:gd name="connsiteY1" fmla="*/ 618484 h 735088"/>
              <a:gd name="connsiteX2" fmla="*/ 1294292 w 1736278"/>
              <a:gd name="connsiteY2" fmla="*/ 115282 h 735088"/>
              <a:gd name="connsiteX3" fmla="*/ 1736278 w 1736278"/>
              <a:gd name="connsiteY3" fmla="*/ 0 h 735088"/>
              <a:gd name="connsiteX0" fmla="*/ 0 w 1736278"/>
              <a:gd name="connsiteY0" fmla="*/ 735088 h 735088"/>
              <a:gd name="connsiteX1" fmla="*/ 181370 w 1736278"/>
              <a:gd name="connsiteY1" fmla="*/ 618484 h 735088"/>
              <a:gd name="connsiteX2" fmla="*/ 1294292 w 1736278"/>
              <a:gd name="connsiteY2" fmla="*/ 115282 h 735088"/>
              <a:gd name="connsiteX3" fmla="*/ 1736278 w 1736278"/>
              <a:gd name="connsiteY3" fmla="*/ 0 h 735088"/>
              <a:gd name="connsiteX0" fmla="*/ 0 w 1744041"/>
              <a:gd name="connsiteY0" fmla="*/ 718606 h 718606"/>
              <a:gd name="connsiteX1" fmla="*/ 189133 w 1744041"/>
              <a:gd name="connsiteY1" fmla="*/ 618484 h 718606"/>
              <a:gd name="connsiteX2" fmla="*/ 1302055 w 1744041"/>
              <a:gd name="connsiteY2" fmla="*/ 115282 h 718606"/>
              <a:gd name="connsiteX3" fmla="*/ 1744041 w 1744041"/>
              <a:gd name="connsiteY3" fmla="*/ 0 h 718606"/>
              <a:gd name="connsiteX0" fmla="*/ 1284 w 1745325"/>
              <a:gd name="connsiteY0" fmla="*/ 718606 h 719636"/>
              <a:gd name="connsiteX1" fmla="*/ 190417 w 1745325"/>
              <a:gd name="connsiteY1" fmla="*/ 618484 h 719636"/>
              <a:gd name="connsiteX2" fmla="*/ 1303339 w 1745325"/>
              <a:gd name="connsiteY2" fmla="*/ 115282 h 719636"/>
              <a:gd name="connsiteX3" fmla="*/ 1745325 w 1745325"/>
              <a:gd name="connsiteY3" fmla="*/ 0 h 719636"/>
              <a:gd name="connsiteX0" fmla="*/ 2652 w 1735049"/>
              <a:gd name="connsiteY0" fmla="*/ 735088 h 735633"/>
              <a:gd name="connsiteX1" fmla="*/ 180141 w 1735049"/>
              <a:gd name="connsiteY1" fmla="*/ 618484 h 735633"/>
              <a:gd name="connsiteX2" fmla="*/ 1293063 w 1735049"/>
              <a:gd name="connsiteY2" fmla="*/ 115282 h 735633"/>
              <a:gd name="connsiteX3" fmla="*/ 1735049 w 1735049"/>
              <a:gd name="connsiteY3" fmla="*/ 0 h 735633"/>
            </a:gdLst>
            <a:ahLst/>
            <a:cxnLst>
              <a:cxn ang="0">
                <a:pos x="connsiteX0" y="connsiteY0"/>
              </a:cxn>
              <a:cxn ang="0">
                <a:pos x="connsiteX1" y="connsiteY1"/>
              </a:cxn>
              <a:cxn ang="0">
                <a:pos x="connsiteX2" y="connsiteY2"/>
              </a:cxn>
              <a:cxn ang="0">
                <a:pos x="connsiteX3" y="connsiteY3"/>
              </a:cxn>
            </a:cxnLst>
            <a:rect l="l" t="t" r="r" b="b"/>
            <a:pathLst>
              <a:path w="1735049" h="735633">
                <a:moveTo>
                  <a:pt x="2652" y="735088"/>
                </a:moveTo>
                <a:cubicBezTo>
                  <a:pt x="2344" y="739215"/>
                  <a:pt x="-34927" y="721785"/>
                  <a:pt x="180141" y="618484"/>
                </a:cubicBezTo>
                <a:cubicBezTo>
                  <a:pt x="395209" y="515183"/>
                  <a:pt x="1033912" y="218363"/>
                  <a:pt x="1293063" y="115282"/>
                </a:cubicBezTo>
                <a:cubicBezTo>
                  <a:pt x="1552214" y="12201"/>
                  <a:pt x="1649224" y="5547"/>
                  <a:pt x="1735049" y="0"/>
                </a:cubicBezTo>
              </a:path>
            </a:pathLst>
          </a:custGeom>
          <a:noFill/>
          <a:ln w="60325" cap="rnd"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12" fontAlgn="base">
              <a:spcBef>
                <a:spcPct val="0"/>
              </a:spcBef>
              <a:spcAft>
                <a:spcPct val="0"/>
              </a:spcAft>
              <a:defRPr/>
            </a:pPr>
            <a:endParaRPr lang="en-US" sz="3200" dirty="0">
              <a:solidFill>
                <a:srgbClr val="000000"/>
              </a:solidFill>
              <a:latin typeface="Gill Sans" charset="0"/>
              <a:ea typeface="ヒラギノ角ゴ Pro W3" charset="0"/>
              <a:cs typeface="ヒラギノ角ゴ Pro W3" charset="0"/>
              <a:sym typeface="Gill Sans" charset="0"/>
            </a:endParaRPr>
          </a:p>
        </p:txBody>
      </p:sp>
      <p:cxnSp>
        <p:nvCxnSpPr>
          <p:cNvPr id="61" name="Straight Connector 60">
            <a:extLst>
              <a:ext uri="{FF2B5EF4-FFF2-40B4-BE49-F238E27FC236}">
                <a16:creationId xmlns:a16="http://schemas.microsoft.com/office/drawing/2014/main" id="{F6FB5718-0C6B-4AA9-A127-2E130D740916}"/>
              </a:ext>
            </a:extLst>
          </p:cNvPr>
          <p:cNvCxnSpPr>
            <a:cxnSpLocks/>
          </p:cNvCxnSpPr>
          <p:nvPr/>
        </p:nvCxnSpPr>
        <p:spPr bwMode="auto">
          <a:xfrm>
            <a:off x="5592818" y="4315080"/>
            <a:ext cx="0" cy="503375"/>
          </a:xfrm>
          <a:prstGeom prst="line">
            <a:avLst/>
          </a:prstGeom>
          <a:solidFill>
            <a:schemeClr val="accent1"/>
          </a:solidFill>
          <a:ln w="28575" cap="rnd" cmpd="sng" algn="ctr">
            <a:solidFill>
              <a:schemeClr val="accent1">
                <a:lumMod val="50000"/>
              </a:schemeClr>
            </a:solidFill>
            <a:prstDash val="sysDash"/>
            <a:round/>
            <a:headEnd type="oval" w="lg" len="lg"/>
            <a:tailEnd type="oval" w="lg" len="lg"/>
          </a:ln>
          <a:effectLst/>
        </p:spPr>
      </p:cxnSp>
      <p:sp>
        <p:nvSpPr>
          <p:cNvPr id="62" name="Freeform 35">
            <a:extLst>
              <a:ext uri="{FF2B5EF4-FFF2-40B4-BE49-F238E27FC236}">
                <a16:creationId xmlns:a16="http://schemas.microsoft.com/office/drawing/2014/main" id="{D1707891-8270-4093-A359-93967226AC9B}"/>
              </a:ext>
            </a:extLst>
          </p:cNvPr>
          <p:cNvSpPr/>
          <p:nvPr/>
        </p:nvSpPr>
        <p:spPr bwMode="auto">
          <a:xfrm>
            <a:off x="5603064" y="3847650"/>
            <a:ext cx="2319143" cy="976852"/>
          </a:xfrm>
          <a:custGeom>
            <a:avLst/>
            <a:gdLst>
              <a:gd name="connsiteX0" fmla="*/ 0 w 1720397"/>
              <a:gd name="connsiteY0" fmla="*/ 743849 h 743849"/>
              <a:gd name="connsiteX1" fmla="*/ 300250 w 1720397"/>
              <a:gd name="connsiteY1" fmla="*/ 511837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309486 w 1720397"/>
              <a:gd name="connsiteY1" fmla="*/ 511837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56993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678674"/>
              <a:gd name="connsiteY0" fmla="*/ 736978 h 736978"/>
              <a:gd name="connsiteX1" fmla="*/ 281780 w 1678674"/>
              <a:gd name="connsiteY1" fmla="*/ 550122 h 736978"/>
              <a:gd name="connsiteX2" fmla="*/ 1274885 w 1678674"/>
              <a:gd name="connsiteY2" fmla="*/ 120469 h 736978"/>
              <a:gd name="connsiteX3" fmla="*/ 1678674 w 1678674"/>
              <a:gd name="connsiteY3" fmla="*/ -1 h 736978"/>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52071 w 1716871"/>
              <a:gd name="connsiteY1" fmla="*/ 586439 h 731791"/>
              <a:gd name="connsiteX2" fmla="*/ 1274885 w 1716871"/>
              <a:gd name="connsiteY2" fmla="*/ 115282 h 731791"/>
              <a:gd name="connsiteX3" fmla="*/ 1716871 w 1716871"/>
              <a:gd name="connsiteY3" fmla="*/ 0 h 731791"/>
              <a:gd name="connsiteX0" fmla="*/ 0 w 1716871"/>
              <a:gd name="connsiteY0" fmla="*/ 731791 h 731791"/>
              <a:gd name="connsiteX1" fmla="*/ 196896 w 1716871"/>
              <a:gd name="connsiteY1" fmla="*/ 602003 h 731791"/>
              <a:gd name="connsiteX2" fmla="*/ 1274885 w 1716871"/>
              <a:gd name="connsiteY2" fmla="*/ 115282 h 731791"/>
              <a:gd name="connsiteX3" fmla="*/ 1716871 w 1716871"/>
              <a:gd name="connsiteY3" fmla="*/ 0 h 731791"/>
              <a:gd name="connsiteX0" fmla="*/ 0 w 1736278"/>
              <a:gd name="connsiteY0" fmla="*/ 735088 h 735088"/>
              <a:gd name="connsiteX1" fmla="*/ 216303 w 1736278"/>
              <a:gd name="connsiteY1" fmla="*/ 602003 h 735088"/>
              <a:gd name="connsiteX2" fmla="*/ 1294292 w 1736278"/>
              <a:gd name="connsiteY2" fmla="*/ 115282 h 735088"/>
              <a:gd name="connsiteX3" fmla="*/ 1736278 w 1736278"/>
              <a:gd name="connsiteY3" fmla="*/ 0 h 735088"/>
              <a:gd name="connsiteX0" fmla="*/ 0 w 1736278"/>
              <a:gd name="connsiteY0" fmla="*/ 735088 h 735088"/>
              <a:gd name="connsiteX1" fmla="*/ 216303 w 1736278"/>
              <a:gd name="connsiteY1" fmla="*/ 602003 h 735088"/>
              <a:gd name="connsiteX2" fmla="*/ 1294292 w 1736278"/>
              <a:gd name="connsiteY2" fmla="*/ 115282 h 735088"/>
              <a:gd name="connsiteX3" fmla="*/ 1736278 w 1736278"/>
              <a:gd name="connsiteY3" fmla="*/ 0 h 735088"/>
              <a:gd name="connsiteX0" fmla="*/ 0 w 1736278"/>
              <a:gd name="connsiteY0" fmla="*/ 735088 h 735088"/>
              <a:gd name="connsiteX1" fmla="*/ 181370 w 1736278"/>
              <a:gd name="connsiteY1" fmla="*/ 618484 h 735088"/>
              <a:gd name="connsiteX2" fmla="*/ 1294292 w 1736278"/>
              <a:gd name="connsiteY2" fmla="*/ 115282 h 735088"/>
              <a:gd name="connsiteX3" fmla="*/ 1736278 w 1736278"/>
              <a:gd name="connsiteY3" fmla="*/ 0 h 735088"/>
              <a:gd name="connsiteX0" fmla="*/ 0 w 1736278"/>
              <a:gd name="connsiteY0" fmla="*/ 735088 h 735088"/>
              <a:gd name="connsiteX1" fmla="*/ 181370 w 1736278"/>
              <a:gd name="connsiteY1" fmla="*/ 618484 h 735088"/>
              <a:gd name="connsiteX2" fmla="*/ 1294292 w 1736278"/>
              <a:gd name="connsiteY2" fmla="*/ 115282 h 735088"/>
              <a:gd name="connsiteX3" fmla="*/ 1736278 w 1736278"/>
              <a:gd name="connsiteY3" fmla="*/ 0 h 735088"/>
              <a:gd name="connsiteX0" fmla="*/ 0 w 1744041"/>
              <a:gd name="connsiteY0" fmla="*/ 718606 h 718606"/>
              <a:gd name="connsiteX1" fmla="*/ 189133 w 1744041"/>
              <a:gd name="connsiteY1" fmla="*/ 618484 h 718606"/>
              <a:gd name="connsiteX2" fmla="*/ 1302055 w 1744041"/>
              <a:gd name="connsiteY2" fmla="*/ 115282 h 718606"/>
              <a:gd name="connsiteX3" fmla="*/ 1744041 w 1744041"/>
              <a:gd name="connsiteY3" fmla="*/ 0 h 718606"/>
              <a:gd name="connsiteX0" fmla="*/ 1284 w 1745325"/>
              <a:gd name="connsiteY0" fmla="*/ 718606 h 719636"/>
              <a:gd name="connsiteX1" fmla="*/ 190417 w 1745325"/>
              <a:gd name="connsiteY1" fmla="*/ 618484 h 719636"/>
              <a:gd name="connsiteX2" fmla="*/ 1303339 w 1745325"/>
              <a:gd name="connsiteY2" fmla="*/ 115282 h 719636"/>
              <a:gd name="connsiteX3" fmla="*/ 1745325 w 1745325"/>
              <a:gd name="connsiteY3" fmla="*/ 0 h 719636"/>
              <a:gd name="connsiteX0" fmla="*/ 2652 w 1735049"/>
              <a:gd name="connsiteY0" fmla="*/ 735088 h 735633"/>
              <a:gd name="connsiteX1" fmla="*/ 180141 w 1735049"/>
              <a:gd name="connsiteY1" fmla="*/ 618484 h 735633"/>
              <a:gd name="connsiteX2" fmla="*/ 1293063 w 1735049"/>
              <a:gd name="connsiteY2" fmla="*/ 115282 h 735633"/>
              <a:gd name="connsiteX3" fmla="*/ 1735049 w 1735049"/>
              <a:gd name="connsiteY3" fmla="*/ 0 h 735633"/>
            </a:gdLst>
            <a:ahLst/>
            <a:cxnLst>
              <a:cxn ang="0">
                <a:pos x="connsiteX0" y="connsiteY0"/>
              </a:cxn>
              <a:cxn ang="0">
                <a:pos x="connsiteX1" y="connsiteY1"/>
              </a:cxn>
              <a:cxn ang="0">
                <a:pos x="connsiteX2" y="connsiteY2"/>
              </a:cxn>
              <a:cxn ang="0">
                <a:pos x="connsiteX3" y="connsiteY3"/>
              </a:cxn>
            </a:cxnLst>
            <a:rect l="l" t="t" r="r" b="b"/>
            <a:pathLst>
              <a:path w="1735049" h="735633">
                <a:moveTo>
                  <a:pt x="2652" y="735088"/>
                </a:moveTo>
                <a:cubicBezTo>
                  <a:pt x="2344" y="739215"/>
                  <a:pt x="-34927" y="721785"/>
                  <a:pt x="180141" y="618484"/>
                </a:cubicBezTo>
                <a:cubicBezTo>
                  <a:pt x="395209" y="515183"/>
                  <a:pt x="1033912" y="218363"/>
                  <a:pt x="1293063" y="115282"/>
                </a:cubicBezTo>
                <a:cubicBezTo>
                  <a:pt x="1552214" y="12201"/>
                  <a:pt x="1649224" y="5547"/>
                  <a:pt x="1735049" y="0"/>
                </a:cubicBezTo>
              </a:path>
            </a:pathLst>
          </a:custGeom>
          <a:noFill/>
          <a:ln w="60325" cap="rnd"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12" fontAlgn="base">
              <a:spcBef>
                <a:spcPct val="0"/>
              </a:spcBef>
              <a:spcAft>
                <a:spcPct val="0"/>
              </a:spcAft>
              <a:defRPr/>
            </a:pPr>
            <a:endParaRPr lang="en-US" sz="3200" dirty="0">
              <a:solidFill>
                <a:srgbClr val="000000"/>
              </a:solidFill>
              <a:latin typeface="Gill Sans" charset="0"/>
              <a:ea typeface="ヒラギノ角ゴ Pro W3" charset="0"/>
              <a:cs typeface="ヒラギノ角ゴ Pro W3" charset="0"/>
              <a:sym typeface="Gill Sans" charset="0"/>
            </a:endParaRPr>
          </a:p>
        </p:txBody>
      </p:sp>
      <p:cxnSp>
        <p:nvCxnSpPr>
          <p:cNvPr id="63" name="Straight Connector 62">
            <a:extLst>
              <a:ext uri="{FF2B5EF4-FFF2-40B4-BE49-F238E27FC236}">
                <a16:creationId xmlns:a16="http://schemas.microsoft.com/office/drawing/2014/main" id="{29DECCEE-C114-4556-A2CD-C0207B429F00}"/>
              </a:ext>
            </a:extLst>
          </p:cNvPr>
          <p:cNvCxnSpPr>
            <a:cxnSpLocks/>
          </p:cNvCxnSpPr>
          <p:nvPr/>
        </p:nvCxnSpPr>
        <p:spPr bwMode="auto">
          <a:xfrm>
            <a:off x="7906703" y="3847650"/>
            <a:ext cx="0" cy="544748"/>
          </a:xfrm>
          <a:prstGeom prst="line">
            <a:avLst/>
          </a:prstGeom>
          <a:solidFill>
            <a:schemeClr val="accent1"/>
          </a:solidFill>
          <a:ln w="28575" cap="rnd" cmpd="sng" algn="ctr">
            <a:solidFill>
              <a:schemeClr val="accent1">
                <a:lumMod val="50000"/>
              </a:schemeClr>
            </a:solidFill>
            <a:prstDash val="sysDash"/>
            <a:round/>
            <a:headEnd type="oval" w="lg" len="lg"/>
            <a:tailEnd type="oval" w="lg" len="lg"/>
          </a:ln>
          <a:effectLst/>
        </p:spPr>
      </p:cxnSp>
      <p:sp>
        <p:nvSpPr>
          <p:cNvPr id="64" name="Freeform 37">
            <a:extLst>
              <a:ext uri="{FF2B5EF4-FFF2-40B4-BE49-F238E27FC236}">
                <a16:creationId xmlns:a16="http://schemas.microsoft.com/office/drawing/2014/main" id="{49F4E9BD-0EC2-4AC8-BD24-F5A8AD9C02B4}"/>
              </a:ext>
            </a:extLst>
          </p:cNvPr>
          <p:cNvSpPr/>
          <p:nvPr/>
        </p:nvSpPr>
        <p:spPr bwMode="auto">
          <a:xfrm>
            <a:off x="7919865" y="3905390"/>
            <a:ext cx="1559431" cy="482047"/>
          </a:xfrm>
          <a:custGeom>
            <a:avLst/>
            <a:gdLst>
              <a:gd name="connsiteX0" fmla="*/ 0 w 1720397"/>
              <a:gd name="connsiteY0" fmla="*/ 743849 h 743849"/>
              <a:gd name="connsiteX1" fmla="*/ 300250 w 1720397"/>
              <a:gd name="connsiteY1" fmla="*/ 511837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309486 w 1720397"/>
              <a:gd name="connsiteY1" fmla="*/ 511837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56993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678674"/>
              <a:gd name="connsiteY0" fmla="*/ 736978 h 736978"/>
              <a:gd name="connsiteX1" fmla="*/ 281780 w 1678674"/>
              <a:gd name="connsiteY1" fmla="*/ 550122 h 736978"/>
              <a:gd name="connsiteX2" fmla="*/ 1274885 w 1678674"/>
              <a:gd name="connsiteY2" fmla="*/ 120469 h 736978"/>
              <a:gd name="connsiteX3" fmla="*/ 1678674 w 1678674"/>
              <a:gd name="connsiteY3" fmla="*/ -1 h 736978"/>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52071 w 1716871"/>
              <a:gd name="connsiteY1" fmla="*/ 586439 h 731791"/>
              <a:gd name="connsiteX2" fmla="*/ 1274885 w 1716871"/>
              <a:gd name="connsiteY2" fmla="*/ 115282 h 731791"/>
              <a:gd name="connsiteX3" fmla="*/ 1716871 w 1716871"/>
              <a:gd name="connsiteY3" fmla="*/ 0 h 731791"/>
              <a:gd name="connsiteX0" fmla="*/ 0 w 1716871"/>
              <a:gd name="connsiteY0" fmla="*/ 731791 h 731791"/>
              <a:gd name="connsiteX1" fmla="*/ 196896 w 1716871"/>
              <a:gd name="connsiteY1" fmla="*/ 602003 h 731791"/>
              <a:gd name="connsiteX2" fmla="*/ 1274885 w 1716871"/>
              <a:gd name="connsiteY2" fmla="*/ 115282 h 731791"/>
              <a:gd name="connsiteX3" fmla="*/ 1716871 w 1716871"/>
              <a:gd name="connsiteY3" fmla="*/ 0 h 731791"/>
              <a:gd name="connsiteX0" fmla="*/ 0 w 1736278"/>
              <a:gd name="connsiteY0" fmla="*/ 735088 h 735088"/>
              <a:gd name="connsiteX1" fmla="*/ 216303 w 1736278"/>
              <a:gd name="connsiteY1" fmla="*/ 602003 h 735088"/>
              <a:gd name="connsiteX2" fmla="*/ 1294292 w 1736278"/>
              <a:gd name="connsiteY2" fmla="*/ 115282 h 735088"/>
              <a:gd name="connsiteX3" fmla="*/ 1736278 w 1736278"/>
              <a:gd name="connsiteY3" fmla="*/ 0 h 735088"/>
              <a:gd name="connsiteX0" fmla="*/ 0 w 1736278"/>
              <a:gd name="connsiteY0" fmla="*/ 735088 h 735088"/>
              <a:gd name="connsiteX1" fmla="*/ 216303 w 1736278"/>
              <a:gd name="connsiteY1" fmla="*/ 602003 h 735088"/>
              <a:gd name="connsiteX2" fmla="*/ 1294292 w 1736278"/>
              <a:gd name="connsiteY2" fmla="*/ 115282 h 735088"/>
              <a:gd name="connsiteX3" fmla="*/ 1736278 w 1736278"/>
              <a:gd name="connsiteY3" fmla="*/ 0 h 735088"/>
              <a:gd name="connsiteX0" fmla="*/ 0 w 1736278"/>
              <a:gd name="connsiteY0" fmla="*/ 735088 h 735088"/>
              <a:gd name="connsiteX1" fmla="*/ 181370 w 1736278"/>
              <a:gd name="connsiteY1" fmla="*/ 618484 h 735088"/>
              <a:gd name="connsiteX2" fmla="*/ 1294292 w 1736278"/>
              <a:gd name="connsiteY2" fmla="*/ 115282 h 735088"/>
              <a:gd name="connsiteX3" fmla="*/ 1736278 w 1736278"/>
              <a:gd name="connsiteY3" fmla="*/ 0 h 735088"/>
              <a:gd name="connsiteX0" fmla="*/ 0 w 1736278"/>
              <a:gd name="connsiteY0" fmla="*/ 735088 h 735088"/>
              <a:gd name="connsiteX1" fmla="*/ 181370 w 1736278"/>
              <a:gd name="connsiteY1" fmla="*/ 618484 h 735088"/>
              <a:gd name="connsiteX2" fmla="*/ 1294292 w 1736278"/>
              <a:gd name="connsiteY2" fmla="*/ 115282 h 735088"/>
              <a:gd name="connsiteX3" fmla="*/ 1736278 w 1736278"/>
              <a:gd name="connsiteY3" fmla="*/ 0 h 735088"/>
              <a:gd name="connsiteX0" fmla="*/ 0 w 1744041"/>
              <a:gd name="connsiteY0" fmla="*/ 718606 h 718606"/>
              <a:gd name="connsiteX1" fmla="*/ 189133 w 1744041"/>
              <a:gd name="connsiteY1" fmla="*/ 618484 h 718606"/>
              <a:gd name="connsiteX2" fmla="*/ 1302055 w 1744041"/>
              <a:gd name="connsiteY2" fmla="*/ 115282 h 718606"/>
              <a:gd name="connsiteX3" fmla="*/ 1744041 w 1744041"/>
              <a:gd name="connsiteY3" fmla="*/ 0 h 718606"/>
              <a:gd name="connsiteX0" fmla="*/ 1284 w 1745325"/>
              <a:gd name="connsiteY0" fmla="*/ 718606 h 719636"/>
              <a:gd name="connsiteX1" fmla="*/ 190417 w 1745325"/>
              <a:gd name="connsiteY1" fmla="*/ 618484 h 719636"/>
              <a:gd name="connsiteX2" fmla="*/ 1303339 w 1745325"/>
              <a:gd name="connsiteY2" fmla="*/ 115282 h 719636"/>
              <a:gd name="connsiteX3" fmla="*/ 1745325 w 1745325"/>
              <a:gd name="connsiteY3" fmla="*/ 0 h 719636"/>
              <a:gd name="connsiteX0" fmla="*/ 2652 w 1735049"/>
              <a:gd name="connsiteY0" fmla="*/ 735088 h 735633"/>
              <a:gd name="connsiteX1" fmla="*/ 180141 w 1735049"/>
              <a:gd name="connsiteY1" fmla="*/ 618484 h 735633"/>
              <a:gd name="connsiteX2" fmla="*/ 1293063 w 1735049"/>
              <a:gd name="connsiteY2" fmla="*/ 115282 h 735633"/>
              <a:gd name="connsiteX3" fmla="*/ 1735049 w 1735049"/>
              <a:gd name="connsiteY3" fmla="*/ 0 h 735633"/>
              <a:gd name="connsiteX0" fmla="*/ 2652 w 1293063"/>
              <a:gd name="connsiteY0" fmla="*/ 619806 h 620351"/>
              <a:gd name="connsiteX1" fmla="*/ 180141 w 1293063"/>
              <a:gd name="connsiteY1" fmla="*/ 503202 h 620351"/>
              <a:gd name="connsiteX2" fmla="*/ 1293063 w 1293063"/>
              <a:gd name="connsiteY2" fmla="*/ 0 h 620351"/>
              <a:gd name="connsiteX0" fmla="*/ 1613 w 1245446"/>
              <a:gd name="connsiteY0" fmla="*/ 601727 h 602218"/>
              <a:gd name="connsiteX1" fmla="*/ 179102 w 1245446"/>
              <a:gd name="connsiteY1" fmla="*/ 485123 h 602218"/>
              <a:gd name="connsiteX2" fmla="*/ 1245447 w 1245446"/>
              <a:gd name="connsiteY2" fmla="*/ 0 h 602218"/>
              <a:gd name="connsiteX0" fmla="*/ 470 w 1166676"/>
              <a:gd name="connsiteY0" fmla="*/ 559543 h 559938"/>
              <a:gd name="connsiteX1" fmla="*/ 177959 w 1166676"/>
              <a:gd name="connsiteY1" fmla="*/ 442939 h 559938"/>
              <a:gd name="connsiteX2" fmla="*/ 1166676 w 1166676"/>
              <a:gd name="connsiteY2" fmla="*/ 0 h 559938"/>
            </a:gdLst>
            <a:ahLst/>
            <a:cxnLst>
              <a:cxn ang="0">
                <a:pos x="connsiteX0" y="connsiteY0"/>
              </a:cxn>
              <a:cxn ang="0">
                <a:pos x="connsiteX1" y="connsiteY1"/>
              </a:cxn>
              <a:cxn ang="0">
                <a:pos x="connsiteX2" y="connsiteY2"/>
              </a:cxn>
            </a:cxnLst>
            <a:rect l="l" t="t" r="r" b="b"/>
            <a:pathLst>
              <a:path w="1166676" h="559938">
                <a:moveTo>
                  <a:pt x="470" y="559543"/>
                </a:moveTo>
                <a:cubicBezTo>
                  <a:pt x="162" y="563670"/>
                  <a:pt x="-16409" y="536196"/>
                  <a:pt x="177959" y="442939"/>
                </a:cubicBezTo>
                <a:cubicBezTo>
                  <a:pt x="372327" y="349682"/>
                  <a:pt x="907525" y="103081"/>
                  <a:pt x="1166676" y="0"/>
                </a:cubicBezTo>
              </a:path>
            </a:pathLst>
          </a:custGeom>
          <a:noFill/>
          <a:ln w="60325" cap="rnd"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12" fontAlgn="base">
              <a:spcBef>
                <a:spcPct val="0"/>
              </a:spcBef>
              <a:spcAft>
                <a:spcPct val="0"/>
              </a:spcAft>
              <a:defRPr/>
            </a:pPr>
            <a:endParaRPr lang="en-US" sz="3200" dirty="0">
              <a:solidFill>
                <a:srgbClr val="000000"/>
              </a:solidFill>
              <a:latin typeface="Gill Sans" charset="0"/>
              <a:ea typeface="ヒラギノ角ゴ Pro W3" charset="0"/>
              <a:cs typeface="ヒラギノ角ゴ Pro W3" charset="0"/>
              <a:sym typeface="Gill Sans" charset="0"/>
            </a:endParaRPr>
          </a:p>
        </p:txBody>
      </p:sp>
      <p:sp>
        <p:nvSpPr>
          <p:cNvPr id="65" name="Freeform 38">
            <a:extLst>
              <a:ext uri="{FF2B5EF4-FFF2-40B4-BE49-F238E27FC236}">
                <a16:creationId xmlns:a16="http://schemas.microsoft.com/office/drawing/2014/main" id="{CDED4CFE-BB50-431D-8D94-AEFEB01FE2B7}"/>
              </a:ext>
            </a:extLst>
          </p:cNvPr>
          <p:cNvSpPr/>
          <p:nvPr/>
        </p:nvSpPr>
        <p:spPr bwMode="auto">
          <a:xfrm>
            <a:off x="9645315" y="3685754"/>
            <a:ext cx="928003" cy="166691"/>
          </a:xfrm>
          <a:custGeom>
            <a:avLst/>
            <a:gdLst>
              <a:gd name="connsiteX0" fmla="*/ 0 w 1720397"/>
              <a:gd name="connsiteY0" fmla="*/ 743849 h 743849"/>
              <a:gd name="connsiteX1" fmla="*/ 300250 w 1720397"/>
              <a:gd name="connsiteY1" fmla="*/ 511837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01003 w 1720397"/>
              <a:gd name="connsiteY2" fmla="*/ 116052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79570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309486 w 1720397"/>
              <a:gd name="connsiteY1" fmla="*/ 511837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720397"/>
              <a:gd name="connsiteY0" fmla="*/ 743849 h 743849"/>
              <a:gd name="connsiteX1" fmla="*/ 281780 w 1720397"/>
              <a:gd name="connsiteY1" fmla="*/ 556993 h 743849"/>
              <a:gd name="connsiteX2" fmla="*/ 1274885 w 1720397"/>
              <a:gd name="connsiteY2" fmla="*/ 127340 h 743849"/>
              <a:gd name="connsiteX3" fmla="*/ 1678674 w 1720397"/>
              <a:gd name="connsiteY3" fmla="*/ 6870 h 743849"/>
              <a:gd name="connsiteX4" fmla="*/ 1665027 w 1720397"/>
              <a:gd name="connsiteY4" fmla="*/ 20518 h 743849"/>
              <a:gd name="connsiteX0" fmla="*/ 0 w 1678674"/>
              <a:gd name="connsiteY0" fmla="*/ 736978 h 736978"/>
              <a:gd name="connsiteX1" fmla="*/ 281780 w 1678674"/>
              <a:gd name="connsiteY1" fmla="*/ 550122 h 736978"/>
              <a:gd name="connsiteX2" fmla="*/ 1274885 w 1678674"/>
              <a:gd name="connsiteY2" fmla="*/ 120469 h 736978"/>
              <a:gd name="connsiteX3" fmla="*/ 1678674 w 1678674"/>
              <a:gd name="connsiteY3" fmla="*/ -1 h 736978"/>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81780 w 1716871"/>
              <a:gd name="connsiteY1" fmla="*/ 544935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39339 w 1716871"/>
              <a:gd name="connsiteY1" fmla="*/ 591627 h 731791"/>
              <a:gd name="connsiteX2" fmla="*/ 1274885 w 1716871"/>
              <a:gd name="connsiteY2" fmla="*/ 115282 h 731791"/>
              <a:gd name="connsiteX3" fmla="*/ 1716871 w 1716871"/>
              <a:gd name="connsiteY3" fmla="*/ 0 h 731791"/>
              <a:gd name="connsiteX0" fmla="*/ 0 w 1716871"/>
              <a:gd name="connsiteY0" fmla="*/ 731791 h 731791"/>
              <a:gd name="connsiteX1" fmla="*/ 252071 w 1716871"/>
              <a:gd name="connsiteY1" fmla="*/ 586439 h 731791"/>
              <a:gd name="connsiteX2" fmla="*/ 1274885 w 1716871"/>
              <a:gd name="connsiteY2" fmla="*/ 115282 h 731791"/>
              <a:gd name="connsiteX3" fmla="*/ 1716871 w 1716871"/>
              <a:gd name="connsiteY3" fmla="*/ 0 h 731791"/>
              <a:gd name="connsiteX0" fmla="*/ 0 w 1716871"/>
              <a:gd name="connsiteY0" fmla="*/ 731791 h 731791"/>
              <a:gd name="connsiteX1" fmla="*/ 196896 w 1716871"/>
              <a:gd name="connsiteY1" fmla="*/ 602003 h 731791"/>
              <a:gd name="connsiteX2" fmla="*/ 1274885 w 1716871"/>
              <a:gd name="connsiteY2" fmla="*/ 115282 h 731791"/>
              <a:gd name="connsiteX3" fmla="*/ 1716871 w 1716871"/>
              <a:gd name="connsiteY3" fmla="*/ 0 h 731791"/>
              <a:gd name="connsiteX0" fmla="*/ 0 w 1736278"/>
              <a:gd name="connsiteY0" fmla="*/ 735088 h 735088"/>
              <a:gd name="connsiteX1" fmla="*/ 216303 w 1736278"/>
              <a:gd name="connsiteY1" fmla="*/ 602003 h 735088"/>
              <a:gd name="connsiteX2" fmla="*/ 1294292 w 1736278"/>
              <a:gd name="connsiteY2" fmla="*/ 115282 h 735088"/>
              <a:gd name="connsiteX3" fmla="*/ 1736278 w 1736278"/>
              <a:gd name="connsiteY3" fmla="*/ 0 h 735088"/>
              <a:gd name="connsiteX0" fmla="*/ 0 w 1736278"/>
              <a:gd name="connsiteY0" fmla="*/ 735088 h 735088"/>
              <a:gd name="connsiteX1" fmla="*/ 216303 w 1736278"/>
              <a:gd name="connsiteY1" fmla="*/ 602003 h 735088"/>
              <a:gd name="connsiteX2" fmla="*/ 1294292 w 1736278"/>
              <a:gd name="connsiteY2" fmla="*/ 115282 h 735088"/>
              <a:gd name="connsiteX3" fmla="*/ 1736278 w 1736278"/>
              <a:gd name="connsiteY3" fmla="*/ 0 h 735088"/>
              <a:gd name="connsiteX0" fmla="*/ 0 w 1736278"/>
              <a:gd name="connsiteY0" fmla="*/ 735088 h 735088"/>
              <a:gd name="connsiteX1" fmla="*/ 181370 w 1736278"/>
              <a:gd name="connsiteY1" fmla="*/ 618484 h 735088"/>
              <a:gd name="connsiteX2" fmla="*/ 1294292 w 1736278"/>
              <a:gd name="connsiteY2" fmla="*/ 115282 h 735088"/>
              <a:gd name="connsiteX3" fmla="*/ 1736278 w 1736278"/>
              <a:gd name="connsiteY3" fmla="*/ 0 h 735088"/>
              <a:gd name="connsiteX0" fmla="*/ 0 w 1736278"/>
              <a:gd name="connsiteY0" fmla="*/ 735088 h 735088"/>
              <a:gd name="connsiteX1" fmla="*/ 181370 w 1736278"/>
              <a:gd name="connsiteY1" fmla="*/ 618484 h 735088"/>
              <a:gd name="connsiteX2" fmla="*/ 1294292 w 1736278"/>
              <a:gd name="connsiteY2" fmla="*/ 115282 h 735088"/>
              <a:gd name="connsiteX3" fmla="*/ 1736278 w 1736278"/>
              <a:gd name="connsiteY3" fmla="*/ 0 h 735088"/>
              <a:gd name="connsiteX0" fmla="*/ 0 w 1744041"/>
              <a:gd name="connsiteY0" fmla="*/ 718606 h 718606"/>
              <a:gd name="connsiteX1" fmla="*/ 189133 w 1744041"/>
              <a:gd name="connsiteY1" fmla="*/ 618484 h 718606"/>
              <a:gd name="connsiteX2" fmla="*/ 1302055 w 1744041"/>
              <a:gd name="connsiteY2" fmla="*/ 115282 h 718606"/>
              <a:gd name="connsiteX3" fmla="*/ 1744041 w 1744041"/>
              <a:gd name="connsiteY3" fmla="*/ 0 h 718606"/>
              <a:gd name="connsiteX0" fmla="*/ 1284 w 1745325"/>
              <a:gd name="connsiteY0" fmla="*/ 718606 h 719636"/>
              <a:gd name="connsiteX1" fmla="*/ 190417 w 1745325"/>
              <a:gd name="connsiteY1" fmla="*/ 618484 h 719636"/>
              <a:gd name="connsiteX2" fmla="*/ 1303339 w 1745325"/>
              <a:gd name="connsiteY2" fmla="*/ 115282 h 719636"/>
              <a:gd name="connsiteX3" fmla="*/ 1745325 w 1745325"/>
              <a:gd name="connsiteY3" fmla="*/ 0 h 719636"/>
              <a:gd name="connsiteX0" fmla="*/ 2652 w 1735049"/>
              <a:gd name="connsiteY0" fmla="*/ 735088 h 735633"/>
              <a:gd name="connsiteX1" fmla="*/ 180141 w 1735049"/>
              <a:gd name="connsiteY1" fmla="*/ 618484 h 735633"/>
              <a:gd name="connsiteX2" fmla="*/ 1293063 w 1735049"/>
              <a:gd name="connsiteY2" fmla="*/ 115282 h 735633"/>
              <a:gd name="connsiteX3" fmla="*/ 1735049 w 1735049"/>
              <a:gd name="connsiteY3" fmla="*/ 0 h 735633"/>
              <a:gd name="connsiteX0" fmla="*/ 0 w 1554908"/>
              <a:gd name="connsiteY0" fmla="*/ 618484 h 618483"/>
              <a:gd name="connsiteX1" fmla="*/ 1112922 w 1554908"/>
              <a:gd name="connsiteY1" fmla="*/ 115282 h 618483"/>
              <a:gd name="connsiteX2" fmla="*/ 1554908 w 1554908"/>
              <a:gd name="connsiteY2" fmla="*/ 0 h 618483"/>
              <a:gd name="connsiteX0" fmla="*/ 0 w 441986"/>
              <a:gd name="connsiteY0" fmla="*/ 115282 h 115282"/>
              <a:gd name="connsiteX1" fmla="*/ 441986 w 441986"/>
              <a:gd name="connsiteY1" fmla="*/ 0 h 115282"/>
              <a:gd name="connsiteX0" fmla="*/ 0 w 573954"/>
              <a:gd name="connsiteY0" fmla="*/ 145414 h 145414"/>
              <a:gd name="connsiteX1" fmla="*/ 573954 w 573954"/>
              <a:gd name="connsiteY1" fmla="*/ 0 h 145414"/>
              <a:gd name="connsiteX0" fmla="*/ 0 w 663227"/>
              <a:gd name="connsiteY0" fmla="*/ 181574 h 181574"/>
              <a:gd name="connsiteX1" fmla="*/ 663227 w 663227"/>
              <a:gd name="connsiteY1" fmla="*/ 0 h 181574"/>
              <a:gd name="connsiteX0" fmla="*/ 0 w 694278"/>
              <a:gd name="connsiteY0" fmla="*/ 193627 h 193627"/>
              <a:gd name="connsiteX1" fmla="*/ 694278 w 694278"/>
              <a:gd name="connsiteY1" fmla="*/ 0 h 193627"/>
            </a:gdLst>
            <a:ahLst/>
            <a:cxnLst>
              <a:cxn ang="0">
                <a:pos x="connsiteX0" y="connsiteY0"/>
              </a:cxn>
              <a:cxn ang="0">
                <a:pos x="connsiteX1" y="connsiteY1"/>
              </a:cxn>
            </a:cxnLst>
            <a:rect l="l" t="t" r="r" b="b"/>
            <a:pathLst>
              <a:path w="694278" h="193627">
                <a:moveTo>
                  <a:pt x="0" y="193627"/>
                </a:moveTo>
                <a:cubicBezTo>
                  <a:pt x="259151" y="90546"/>
                  <a:pt x="608453" y="5547"/>
                  <a:pt x="694278" y="0"/>
                </a:cubicBezTo>
              </a:path>
            </a:pathLst>
          </a:custGeom>
          <a:noFill/>
          <a:ln w="60325" cap="rnd" cmpd="sng" algn="ctr">
            <a:solidFill>
              <a:schemeClr val="accent1">
                <a:lumMod val="50000"/>
              </a:schemeClr>
            </a:solidFill>
            <a:prstDash val="sysDash"/>
            <a:round/>
            <a:headEnd type="none" w="med" len="med"/>
            <a:tailEnd type="arrow" w="sm" len="sm"/>
          </a:ln>
          <a:effectLst/>
        </p:spPr>
        <p:txBody>
          <a:bodyPr vert="horz" wrap="square" lIns="91440" tIns="45720" rIns="91440" bIns="45720" numCol="1" rtlCol="0" anchor="t" anchorCtr="0" compatLnSpc="1">
            <a:prstTxWarp prst="textNoShape">
              <a:avLst/>
            </a:prstTxWarp>
          </a:bodyPr>
          <a:lstStyle/>
          <a:p>
            <a:pPr algn="ctr" defTabSz="914412" fontAlgn="base">
              <a:spcBef>
                <a:spcPct val="0"/>
              </a:spcBef>
              <a:spcAft>
                <a:spcPct val="0"/>
              </a:spcAft>
              <a:defRPr/>
            </a:pPr>
            <a:endParaRPr lang="en-US" sz="3200">
              <a:solidFill>
                <a:srgbClr val="000000"/>
              </a:solidFill>
              <a:latin typeface="Gill Sans" charset="0"/>
              <a:ea typeface="ヒラギノ角ゴ Pro W3" charset="0"/>
              <a:cs typeface="ヒラギノ角ゴ Pro W3" charset="0"/>
              <a:sym typeface="Gill Sans" charset="0"/>
            </a:endParaRPr>
          </a:p>
        </p:txBody>
      </p:sp>
      <p:cxnSp>
        <p:nvCxnSpPr>
          <p:cNvPr id="66" name="Straight Connector 65">
            <a:extLst>
              <a:ext uri="{FF2B5EF4-FFF2-40B4-BE49-F238E27FC236}">
                <a16:creationId xmlns:a16="http://schemas.microsoft.com/office/drawing/2014/main" id="{38F02486-E5F6-459F-8258-7F0AB994749B}"/>
              </a:ext>
            </a:extLst>
          </p:cNvPr>
          <p:cNvCxnSpPr/>
          <p:nvPr/>
        </p:nvCxnSpPr>
        <p:spPr>
          <a:xfrm>
            <a:off x="676406" y="5960966"/>
            <a:ext cx="9903912" cy="0"/>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CC53AB2-DF35-4DE5-8A85-9D001C0FEA60}"/>
              </a:ext>
            </a:extLst>
          </p:cNvPr>
          <p:cNvSpPr txBox="1"/>
          <p:nvPr/>
        </p:nvSpPr>
        <p:spPr>
          <a:xfrm>
            <a:off x="5220502" y="3999582"/>
            <a:ext cx="599844" cy="184794"/>
          </a:xfrm>
          <a:prstGeom prst="rect">
            <a:avLst/>
          </a:prstGeom>
          <a:noFill/>
        </p:spPr>
        <p:txBody>
          <a:bodyPr wrap="none" lIns="0" tIns="0" rIns="0" bIns="0" rtlCol="0">
            <a:spAutoFit/>
          </a:bodyPr>
          <a:lstStyle/>
          <a:p>
            <a:pPr defTabSz="609608">
              <a:lnSpc>
                <a:spcPct val="90000"/>
              </a:lnSpc>
              <a:defRPr/>
            </a:pPr>
            <a:r>
              <a:rPr lang="en-US" sz="1334" dirty="0">
                <a:solidFill>
                  <a:schemeClr val="accent1">
                    <a:lumMod val="50000"/>
                  </a:schemeClr>
                </a:solidFill>
                <a:latin typeface="Artifakt ElementOfc"/>
                <a:sym typeface="Helvetica Light"/>
              </a:rPr>
              <a:t>Transmit</a:t>
            </a:r>
          </a:p>
        </p:txBody>
      </p:sp>
      <p:sp>
        <p:nvSpPr>
          <p:cNvPr id="68" name="TextBox 67">
            <a:extLst>
              <a:ext uri="{FF2B5EF4-FFF2-40B4-BE49-F238E27FC236}">
                <a16:creationId xmlns:a16="http://schemas.microsoft.com/office/drawing/2014/main" id="{B034D044-444E-473B-AEB4-52D93AA3FA69}"/>
              </a:ext>
            </a:extLst>
          </p:cNvPr>
          <p:cNvSpPr txBox="1"/>
          <p:nvPr/>
        </p:nvSpPr>
        <p:spPr>
          <a:xfrm>
            <a:off x="7547189" y="3493355"/>
            <a:ext cx="599844" cy="184794"/>
          </a:xfrm>
          <a:prstGeom prst="rect">
            <a:avLst/>
          </a:prstGeom>
          <a:noFill/>
        </p:spPr>
        <p:txBody>
          <a:bodyPr wrap="none" lIns="0" tIns="0" rIns="0" bIns="0" rtlCol="0">
            <a:spAutoFit/>
          </a:bodyPr>
          <a:lstStyle/>
          <a:p>
            <a:pPr defTabSz="609608">
              <a:lnSpc>
                <a:spcPct val="90000"/>
              </a:lnSpc>
              <a:defRPr/>
            </a:pPr>
            <a:r>
              <a:rPr lang="en-US" sz="1334" dirty="0">
                <a:solidFill>
                  <a:schemeClr val="accent1">
                    <a:lumMod val="50000"/>
                  </a:schemeClr>
                </a:solidFill>
                <a:latin typeface="Artifakt ElementOfc"/>
                <a:sym typeface="Helvetica Light"/>
              </a:rPr>
              <a:t>Transmit</a:t>
            </a:r>
          </a:p>
        </p:txBody>
      </p:sp>
      <p:pic>
        <p:nvPicPr>
          <p:cNvPr id="31" name="Picture 30">
            <a:extLst>
              <a:ext uri="{FF2B5EF4-FFF2-40B4-BE49-F238E27FC236}">
                <a16:creationId xmlns:a16="http://schemas.microsoft.com/office/drawing/2014/main" id="{41B97860-36FB-4AD6-876C-32F04B5485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32" name="Straight Connector 31">
            <a:extLst>
              <a:ext uri="{FF2B5EF4-FFF2-40B4-BE49-F238E27FC236}">
                <a16:creationId xmlns:a16="http://schemas.microsoft.com/office/drawing/2014/main" id="{97840E4C-95F4-4142-B820-63CF71E18F1D}"/>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736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ining Tools">
            <a:extLst>
              <a:ext uri="{FF2B5EF4-FFF2-40B4-BE49-F238E27FC236}">
                <a16:creationId xmlns:a16="http://schemas.microsoft.com/office/drawing/2014/main" id="{871DBB4B-04EB-4579-8EE7-1972F01459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4471" y="2274435"/>
            <a:ext cx="1665849" cy="1665849"/>
          </a:xfrm>
          <a:prstGeom prst="rect">
            <a:avLst/>
          </a:prstGeom>
          <a:effectLst>
            <a:outerShdw blurRad="50800" dist="38100" dir="2700000" algn="tl" rotWithShape="0">
              <a:prstClr val="black">
                <a:alpha val="40000"/>
              </a:prstClr>
            </a:outerShdw>
          </a:effectLst>
        </p:spPr>
      </p:pic>
      <p:pic>
        <p:nvPicPr>
          <p:cNvPr id="9" name="Graphic 8" descr="Handshake">
            <a:extLst>
              <a:ext uri="{FF2B5EF4-FFF2-40B4-BE49-F238E27FC236}">
                <a16:creationId xmlns:a16="http://schemas.microsoft.com/office/drawing/2014/main" id="{F3B1C291-5524-4821-BFA8-D00847833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2070" y="2152819"/>
            <a:ext cx="2186710" cy="2186710"/>
          </a:xfrm>
          <a:prstGeom prst="rect">
            <a:avLst/>
          </a:prstGeom>
          <a:effectLst>
            <a:outerShdw blurRad="50800" dist="38100" dir="2700000" algn="tl" rotWithShape="0">
              <a:prstClr val="black">
                <a:alpha val="40000"/>
              </a:prstClr>
            </a:outerShdw>
          </a:effectLst>
        </p:spPr>
      </p:pic>
      <p:pic>
        <p:nvPicPr>
          <p:cNvPr id="13" name="Graphic 12" descr="Unlock">
            <a:extLst>
              <a:ext uri="{FF2B5EF4-FFF2-40B4-BE49-F238E27FC236}">
                <a16:creationId xmlns:a16="http://schemas.microsoft.com/office/drawing/2014/main" id="{6A844FFA-ED13-4B0D-91AC-75B1C78A58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48" y="2152819"/>
            <a:ext cx="1934320" cy="193432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A1DDD121-DBD2-4ED4-90B3-66CBC78C06D3}"/>
              </a:ext>
            </a:extLst>
          </p:cNvPr>
          <p:cNvSpPr txBox="1"/>
          <p:nvPr/>
        </p:nvSpPr>
        <p:spPr>
          <a:xfrm>
            <a:off x="1096296" y="4132422"/>
            <a:ext cx="1509917" cy="606296"/>
          </a:xfrm>
          <a:prstGeom prst="rect">
            <a:avLst/>
          </a:prstGeom>
          <a:noFill/>
          <a:effectLst>
            <a:glow rad="127000">
              <a:schemeClr val="accent1"/>
            </a:glow>
          </a:effectLst>
        </p:spPr>
        <p:txBody>
          <a:bodyPr wrap="non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Security &amp;</a:t>
            </a:r>
          </a:p>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Accountability</a:t>
            </a:r>
          </a:p>
        </p:txBody>
      </p:sp>
      <p:sp>
        <p:nvSpPr>
          <p:cNvPr id="18" name="TextBox 17">
            <a:extLst>
              <a:ext uri="{FF2B5EF4-FFF2-40B4-BE49-F238E27FC236}">
                <a16:creationId xmlns:a16="http://schemas.microsoft.com/office/drawing/2014/main" id="{A06917B9-FB54-49FA-A4D9-D96357BBFF08}"/>
              </a:ext>
            </a:extLst>
          </p:cNvPr>
          <p:cNvSpPr txBox="1"/>
          <p:nvPr/>
        </p:nvSpPr>
        <p:spPr>
          <a:xfrm>
            <a:off x="3854692" y="4127363"/>
            <a:ext cx="1982529" cy="540124"/>
          </a:xfrm>
          <a:prstGeom prst="rect">
            <a:avLst/>
          </a:prstGeom>
          <a:noFill/>
          <a:effectLst>
            <a:glow rad="127000">
              <a:schemeClr val="accent1"/>
            </a:glow>
          </a:effectLst>
        </p:spPr>
        <p:txBody>
          <a:bodyPr wrap="squar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Team Communication</a:t>
            </a:r>
          </a:p>
        </p:txBody>
      </p:sp>
      <p:sp>
        <p:nvSpPr>
          <p:cNvPr id="12" name="Shape 376">
            <a:extLst>
              <a:ext uri="{FF2B5EF4-FFF2-40B4-BE49-F238E27FC236}">
                <a16:creationId xmlns:a16="http://schemas.microsoft.com/office/drawing/2014/main" id="{B689848B-1FF7-47F9-A76E-7291FE74F716}"/>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lang="en-US" sz="4000" kern="0" dirty="0">
                <a:solidFill>
                  <a:schemeClr val="accent1">
                    <a:lumMod val="50000"/>
                  </a:schemeClr>
                </a:solidFill>
                <a:latin typeface="Artifakt Legend Light"/>
                <a:ea typeface="Artifakt Legend Medium"/>
                <a:cs typeface="Artifakt Legend Medium"/>
                <a:sym typeface="Artifakt Legend Light"/>
              </a:rPr>
              <a:t>Top Collaboration Challenges</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pic>
        <p:nvPicPr>
          <p:cNvPr id="4" name="Picture 3" descr="A picture containing drawing&#10;&#10;Description automatically generated">
            <a:extLst>
              <a:ext uri="{FF2B5EF4-FFF2-40B4-BE49-F238E27FC236}">
                <a16:creationId xmlns:a16="http://schemas.microsoft.com/office/drawing/2014/main" id="{FE7F5B67-8B88-4363-9916-FEF7D01FA238}"/>
              </a:ext>
            </a:extLst>
          </p:cNvPr>
          <p:cNvPicPr>
            <a:picLocks noChangeAspect="1"/>
          </p:cNvPicPr>
          <p:nvPr/>
        </p:nvPicPr>
        <p:blipFill>
          <a:blip r:embed="rId9">
            <a:alphaModFix/>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43185" y="2677831"/>
            <a:ext cx="2335539" cy="1262453"/>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A60261C-9A05-4C9C-9B14-ED67129BEAC9}"/>
              </a:ext>
            </a:extLst>
          </p:cNvPr>
          <p:cNvSpPr txBox="1"/>
          <p:nvPr/>
        </p:nvSpPr>
        <p:spPr>
          <a:xfrm>
            <a:off x="6526116" y="4324883"/>
            <a:ext cx="196266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Project Complexity</a:t>
            </a:r>
          </a:p>
        </p:txBody>
      </p:sp>
      <p:sp>
        <p:nvSpPr>
          <p:cNvPr id="20" name="TextBox 19">
            <a:extLst>
              <a:ext uri="{FF2B5EF4-FFF2-40B4-BE49-F238E27FC236}">
                <a16:creationId xmlns:a16="http://schemas.microsoft.com/office/drawing/2014/main" id="{7B305628-EBE2-4025-9604-CC670E1F05A0}"/>
              </a:ext>
            </a:extLst>
          </p:cNvPr>
          <p:cNvSpPr txBox="1"/>
          <p:nvPr/>
        </p:nvSpPr>
        <p:spPr>
          <a:xfrm>
            <a:off x="9294470" y="4316805"/>
            <a:ext cx="166584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Inefficient Tools</a:t>
            </a:r>
          </a:p>
        </p:txBody>
      </p:sp>
      <p:pic>
        <p:nvPicPr>
          <p:cNvPr id="17" name="Picture 16">
            <a:extLst>
              <a:ext uri="{FF2B5EF4-FFF2-40B4-BE49-F238E27FC236}">
                <a16:creationId xmlns:a16="http://schemas.microsoft.com/office/drawing/2014/main" id="{4620BA53-9B00-4980-BE88-29BDD97DE7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19" name="Straight Connector 18">
            <a:extLst>
              <a:ext uri="{FF2B5EF4-FFF2-40B4-BE49-F238E27FC236}">
                <a16:creationId xmlns:a16="http://schemas.microsoft.com/office/drawing/2014/main" id="{D8D63C0D-C856-441B-AD4E-481E5621CC23}"/>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240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ining Tools">
            <a:extLst>
              <a:ext uri="{FF2B5EF4-FFF2-40B4-BE49-F238E27FC236}">
                <a16:creationId xmlns:a16="http://schemas.microsoft.com/office/drawing/2014/main" id="{871DBB4B-04EB-4579-8EE7-1972F01459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4471" y="2274435"/>
            <a:ext cx="1665849" cy="1665849"/>
          </a:xfrm>
          <a:prstGeom prst="rect">
            <a:avLst/>
          </a:prstGeom>
          <a:effectLst>
            <a:outerShdw blurRad="50800" dist="38100" dir="2700000" algn="tl" rotWithShape="0">
              <a:prstClr val="black">
                <a:alpha val="40000"/>
              </a:prstClr>
            </a:outerShdw>
          </a:effectLst>
        </p:spPr>
      </p:pic>
      <p:pic>
        <p:nvPicPr>
          <p:cNvPr id="9" name="Graphic 8" descr="Handshake">
            <a:extLst>
              <a:ext uri="{FF2B5EF4-FFF2-40B4-BE49-F238E27FC236}">
                <a16:creationId xmlns:a16="http://schemas.microsoft.com/office/drawing/2014/main" id="{F3B1C291-5524-4821-BFA8-D00847833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2070" y="2152819"/>
            <a:ext cx="2186710" cy="2186710"/>
          </a:xfrm>
          <a:prstGeom prst="rect">
            <a:avLst/>
          </a:prstGeom>
          <a:effectLst>
            <a:outerShdw blurRad="50800" dist="38100" dir="2700000" algn="tl" rotWithShape="0">
              <a:prstClr val="black">
                <a:alpha val="40000"/>
              </a:prstClr>
            </a:outerShdw>
          </a:effectLst>
        </p:spPr>
      </p:pic>
      <p:pic>
        <p:nvPicPr>
          <p:cNvPr id="13" name="Graphic 12" descr="Unlock">
            <a:extLst>
              <a:ext uri="{FF2B5EF4-FFF2-40B4-BE49-F238E27FC236}">
                <a16:creationId xmlns:a16="http://schemas.microsoft.com/office/drawing/2014/main" id="{6A844FFA-ED13-4B0D-91AC-75B1C78A58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48" y="2152819"/>
            <a:ext cx="1934320" cy="193432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A1DDD121-DBD2-4ED4-90B3-66CBC78C06D3}"/>
              </a:ext>
            </a:extLst>
          </p:cNvPr>
          <p:cNvSpPr txBox="1"/>
          <p:nvPr/>
        </p:nvSpPr>
        <p:spPr>
          <a:xfrm>
            <a:off x="1096296" y="4132422"/>
            <a:ext cx="1509917" cy="606296"/>
          </a:xfrm>
          <a:prstGeom prst="rect">
            <a:avLst/>
          </a:prstGeom>
          <a:noFill/>
          <a:effectLst>
            <a:glow rad="127000">
              <a:schemeClr val="accent1"/>
            </a:glow>
          </a:effectLst>
        </p:spPr>
        <p:txBody>
          <a:bodyPr wrap="non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Security &amp;</a:t>
            </a:r>
          </a:p>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Accountability</a:t>
            </a:r>
          </a:p>
        </p:txBody>
      </p:sp>
      <p:sp>
        <p:nvSpPr>
          <p:cNvPr id="18" name="TextBox 17">
            <a:extLst>
              <a:ext uri="{FF2B5EF4-FFF2-40B4-BE49-F238E27FC236}">
                <a16:creationId xmlns:a16="http://schemas.microsoft.com/office/drawing/2014/main" id="{A06917B9-FB54-49FA-A4D9-D96357BBFF08}"/>
              </a:ext>
            </a:extLst>
          </p:cNvPr>
          <p:cNvSpPr txBox="1"/>
          <p:nvPr/>
        </p:nvSpPr>
        <p:spPr>
          <a:xfrm>
            <a:off x="3854692" y="4127363"/>
            <a:ext cx="1982529" cy="540124"/>
          </a:xfrm>
          <a:prstGeom prst="rect">
            <a:avLst/>
          </a:prstGeom>
          <a:noFill/>
          <a:effectLst>
            <a:glow rad="127000">
              <a:schemeClr val="accent1"/>
            </a:glow>
          </a:effectLst>
        </p:spPr>
        <p:txBody>
          <a:bodyPr wrap="squar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Team Communication</a:t>
            </a:r>
          </a:p>
        </p:txBody>
      </p:sp>
      <p:sp>
        <p:nvSpPr>
          <p:cNvPr id="12" name="Shape 376">
            <a:extLst>
              <a:ext uri="{FF2B5EF4-FFF2-40B4-BE49-F238E27FC236}">
                <a16:creationId xmlns:a16="http://schemas.microsoft.com/office/drawing/2014/main" id="{B689848B-1FF7-47F9-A76E-7291FE74F716}"/>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lang="en-US" sz="4000" kern="0" dirty="0">
                <a:solidFill>
                  <a:schemeClr val="accent1">
                    <a:lumMod val="50000"/>
                  </a:schemeClr>
                </a:solidFill>
                <a:latin typeface="Artifakt Legend Light"/>
                <a:ea typeface="Artifakt Legend Medium"/>
                <a:cs typeface="Artifakt Legend Medium"/>
                <a:sym typeface="Artifakt Legend Light"/>
              </a:rPr>
              <a:t>Top Collaboration Challenges</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pic>
        <p:nvPicPr>
          <p:cNvPr id="4" name="Picture 3" descr="A picture containing drawing&#10;&#10;Description automatically generated">
            <a:extLst>
              <a:ext uri="{FF2B5EF4-FFF2-40B4-BE49-F238E27FC236}">
                <a16:creationId xmlns:a16="http://schemas.microsoft.com/office/drawing/2014/main" id="{FE7F5B67-8B88-4363-9916-FEF7D01FA238}"/>
              </a:ext>
            </a:extLst>
          </p:cNvPr>
          <p:cNvPicPr>
            <a:picLocks noChangeAspect="1"/>
          </p:cNvPicPr>
          <p:nvPr/>
        </p:nvPicPr>
        <p:blipFill>
          <a:blip r:embed="rId9">
            <a:alphaModFix/>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43185" y="2677831"/>
            <a:ext cx="2335539" cy="1262453"/>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A60261C-9A05-4C9C-9B14-ED67129BEAC9}"/>
              </a:ext>
            </a:extLst>
          </p:cNvPr>
          <p:cNvSpPr txBox="1"/>
          <p:nvPr/>
        </p:nvSpPr>
        <p:spPr>
          <a:xfrm>
            <a:off x="6526116" y="4324883"/>
            <a:ext cx="196266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Project Complexity</a:t>
            </a:r>
          </a:p>
        </p:txBody>
      </p:sp>
      <p:sp>
        <p:nvSpPr>
          <p:cNvPr id="20" name="TextBox 19">
            <a:extLst>
              <a:ext uri="{FF2B5EF4-FFF2-40B4-BE49-F238E27FC236}">
                <a16:creationId xmlns:a16="http://schemas.microsoft.com/office/drawing/2014/main" id="{7B305628-EBE2-4025-9604-CC670E1F05A0}"/>
              </a:ext>
            </a:extLst>
          </p:cNvPr>
          <p:cNvSpPr txBox="1"/>
          <p:nvPr/>
        </p:nvSpPr>
        <p:spPr>
          <a:xfrm>
            <a:off x="9294470" y="4316805"/>
            <a:ext cx="166584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Inefficient Tools</a:t>
            </a:r>
          </a:p>
        </p:txBody>
      </p:sp>
      <p:sp>
        <p:nvSpPr>
          <p:cNvPr id="11" name="Rectangle: Rounded Corners 10">
            <a:extLst>
              <a:ext uri="{FF2B5EF4-FFF2-40B4-BE49-F238E27FC236}">
                <a16:creationId xmlns:a16="http://schemas.microsoft.com/office/drawing/2014/main" id="{09C2958B-CD4C-48DF-B9B3-5A9AC1A67B67}"/>
              </a:ext>
            </a:extLst>
          </p:cNvPr>
          <p:cNvSpPr/>
          <p:nvPr/>
        </p:nvSpPr>
        <p:spPr>
          <a:xfrm>
            <a:off x="651519" y="1987167"/>
            <a:ext cx="2255178" cy="3195263"/>
          </a:xfrm>
          <a:prstGeom prst="roundRect">
            <a:avLst/>
          </a:prstGeom>
          <a:noFill/>
          <a:ln w="76200">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9" name="Picture 18">
            <a:extLst>
              <a:ext uri="{FF2B5EF4-FFF2-40B4-BE49-F238E27FC236}">
                <a16:creationId xmlns:a16="http://schemas.microsoft.com/office/drawing/2014/main" id="{0EB8C71E-7113-4E84-964A-075A6063DE7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21" name="Straight Connector 20">
            <a:extLst>
              <a:ext uri="{FF2B5EF4-FFF2-40B4-BE49-F238E27FC236}">
                <a16:creationId xmlns:a16="http://schemas.microsoft.com/office/drawing/2014/main" id="{01DA6C3D-DC99-4283-8489-0470C733193F}"/>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6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ining Tools">
            <a:extLst>
              <a:ext uri="{FF2B5EF4-FFF2-40B4-BE49-F238E27FC236}">
                <a16:creationId xmlns:a16="http://schemas.microsoft.com/office/drawing/2014/main" id="{871DBB4B-04EB-4579-8EE7-1972F01459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4471" y="2274435"/>
            <a:ext cx="1665849" cy="1665849"/>
          </a:xfrm>
          <a:prstGeom prst="rect">
            <a:avLst/>
          </a:prstGeom>
          <a:effectLst>
            <a:outerShdw blurRad="50800" dist="38100" dir="2700000" algn="tl" rotWithShape="0">
              <a:prstClr val="black">
                <a:alpha val="40000"/>
              </a:prstClr>
            </a:outerShdw>
          </a:effectLst>
        </p:spPr>
      </p:pic>
      <p:pic>
        <p:nvPicPr>
          <p:cNvPr id="9" name="Graphic 8" descr="Handshake">
            <a:extLst>
              <a:ext uri="{FF2B5EF4-FFF2-40B4-BE49-F238E27FC236}">
                <a16:creationId xmlns:a16="http://schemas.microsoft.com/office/drawing/2014/main" id="{F3B1C291-5524-4821-BFA8-D00847833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2070" y="2152819"/>
            <a:ext cx="2186710" cy="2186710"/>
          </a:xfrm>
          <a:prstGeom prst="rect">
            <a:avLst/>
          </a:prstGeom>
          <a:effectLst>
            <a:outerShdw blurRad="50800" dist="38100" dir="2700000" algn="tl" rotWithShape="0">
              <a:prstClr val="black">
                <a:alpha val="40000"/>
              </a:prstClr>
            </a:outerShdw>
          </a:effectLst>
        </p:spPr>
      </p:pic>
      <p:pic>
        <p:nvPicPr>
          <p:cNvPr id="13" name="Graphic 12" descr="Unlock">
            <a:extLst>
              <a:ext uri="{FF2B5EF4-FFF2-40B4-BE49-F238E27FC236}">
                <a16:creationId xmlns:a16="http://schemas.microsoft.com/office/drawing/2014/main" id="{6A844FFA-ED13-4B0D-91AC-75B1C78A58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48" y="2152819"/>
            <a:ext cx="1934320" cy="193432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A1DDD121-DBD2-4ED4-90B3-66CBC78C06D3}"/>
              </a:ext>
            </a:extLst>
          </p:cNvPr>
          <p:cNvSpPr txBox="1"/>
          <p:nvPr/>
        </p:nvSpPr>
        <p:spPr>
          <a:xfrm>
            <a:off x="1096296" y="4132422"/>
            <a:ext cx="1509917" cy="606296"/>
          </a:xfrm>
          <a:prstGeom prst="rect">
            <a:avLst/>
          </a:prstGeom>
          <a:noFill/>
          <a:effectLst>
            <a:glow rad="127000">
              <a:schemeClr val="accent1"/>
            </a:glow>
          </a:effectLst>
        </p:spPr>
        <p:txBody>
          <a:bodyPr wrap="non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Security &amp;</a:t>
            </a:r>
          </a:p>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Accountability</a:t>
            </a:r>
          </a:p>
        </p:txBody>
      </p:sp>
      <p:sp>
        <p:nvSpPr>
          <p:cNvPr id="18" name="TextBox 17">
            <a:extLst>
              <a:ext uri="{FF2B5EF4-FFF2-40B4-BE49-F238E27FC236}">
                <a16:creationId xmlns:a16="http://schemas.microsoft.com/office/drawing/2014/main" id="{A06917B9-FB54-49FA-A4D9-D96357BBFF08}"/>
              </a:ext>
            </a:extLst>
          </p:cNvPr>
          <p:cNvSpPr txBox="1"/>
          <p:nvPr/>
        </p:nvSpPr>
        <p:spPr>
          <a:xfrm>
            <a:off x="3854692" y="4127363"/>
            <a:ext cx="1982529" cy="540124"/>
          </a:xfrm>
          <a:prstGeom prst="rect">
            <a:avLst/>
          </a:prstGeom>
          <a:noFill/>
          <a:effectLst>
            <a:glow rad="127000">
              <a:schemeClr val="accent1"/>
            </a:glow>
          </a:effectLst>
        </p:spPr>
        <p:txBody>
          <a:bodyPr wrap="squar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Team Communication</a:t>
            </a:r>
          </a:p>
        </p:txBody>
      </p:sp>
      <p:sp>
        <p:nvSpPr>
          <p:cNvPr id="12" name="Shape 376">
            <a:extLst>
              <a:ext uri="{FF2B5EF4-FFF2-40B4-BE49-F238E27FC236}">
                <a16:creationId xmlns:a16="http://schemas.microsoft.com/office/drawing/2014/main" id="{B689848B-1FF7-47F9-A76E-7291FE74F716}"/>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lang="en-US" sz="4000" kern="0" dirty="0">
                <a:solidFill>
                  <a:schemeClr val="accent1">
                    <a:lumMod val="50000"/>
                  </a:schemeClr>
                </a:solidFill>
                <a:latin typeface="Artifakt Legend Light"/>
                <a:ea typeface="Artifakt Legend Medium"/>
                <a:cs typeface="Artifakt Legend Medium"/>
                <a:sym typeface="Artifakt Legend Light"/>
              </a:rPr>
              <a:t>Top Collaboration Challenges</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pic>
        <p:nvPicPr>
          <p:cNvPr id="4" name="Picture 3" descr="A picture containing drawing&#10;&#10;Description automatically generated">
            <a:extLst>
              <a:ext uri="{FF2B5EF4-FFF2-40B4-BE49-F238E27FC236}">
                <a16:creationId xmlns:a16="http://schemas.microsoft.com/office/drawing/2014/main" id="{FE7F5B67-8B88-4363-9916-FEF7D01FA238}"/>
              </a:ext>
            </a:extLst>
          </p:cNvPr>
          <p:cNvPicPr>
            <a:picLocks noChangeAspect="1"/>
          </p:cNvPicPr>
          <p:nvPr/>
        </p:nvPicPr>
        <p:blipFill>
          <a:blip r:embed="rId9">
            <a:alphaModFix/>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43185" y="2677831"/>
            <a:ext cx="2335539" cy="1262453"/>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A60261C-9A05-4C9C-9B14-ED67129BEAC9}"/>
              </a:ext>
            </a:extLst>
          </p:cNvPr>
          <p:cNvSpPr txBox="1"/>
          <p:nvPr/>
        </p:nvSpPr>
        <p:spPr>
          <a:xfrm>
            <a:off x="6526116" y="4324883"/>
            <a:ext cx="196266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Project Complexity</a:t>
            </a:r>
          </a:p>
        </p:txBody>
      </p:sp>
      <p:sp>
        <p:nvSpPr>
          <p:cNvPr id="20" name="TextBox 19">
            <a:extLst>
              <a:ext uri="{FF2B5EF4-FFF2-40B4-BE49-F238E27FC236}">
                <a16:creationId xmlns:a16="http://schemas.microsoft.com/office/drawing/2014/main" id="{7B305628-EBE2-4025-9604-CC670E1F05A0}"/>
              </a:ext>
            </a:extLst>
          </p:cNvPr>
          <p:cNvSpPr txBox="1"/>
          <p:nvPr/>
        </p:nvSpPr>
        <p:spPr>
          <a:xfrm>
            <a:off x="9294470" y="4316805"/>
            <a:ext cx="166584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Inefficient Tools</a:t>
            </a:r>
          </a:p>
        </p:txBody>
      </p:sp>
      <p:sp>
        <p:nvSpPr>
          <p:cNvPr id="11" name="Rectangle: Rounded Corners 10">
            <a:extLst>
              <a:ext uri="{FF2B5EF4-FFF2-40B4-BE49-F238E27FC236}">
                <a16:creationId xmlns:a16="http://schemas.microsoft.com/office/drawing/2014/main" id="{09C2958B-CD4C-48DF-B9B3-5A9AC1A67B67}"/>
              </a:ext>
            </a:extLst>
          </p:cNvPr>
          <p:cNvSpPr/>
          <p:nvPr/>
        </p:nvSpPr>
        <p:spPr>
          <a:xfrm>
            <a:off x="3661419" y="1987167"/>
            <a:ext cx="2255178" cy="3195263"/>
          </a:xfrm>
          <a:prstGeom prst="roundRect">
            <a:avLst/>
          </a:prstGeom>
          <a:noFill/>
          <a:ln w="76200">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9" name="Picture 18">
            <a:extLst>
              <a:ext uri="{FF2B5EF4-FFF2-40B4-BE49-F238E27FC236}">
                <a16:creationId xmlns:a16="http://schemas.microsoft.com/office/drawing/2014/main" id="{2C408C35-2EC8-46F9-8032-B3098BF1E14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21" name="Straight Connector 20">
            <a:extLst>
              <a:ext uri="{FF2B5EF4-FFF2-40B4-BE49-F238E27FC236}">
                <a16:creationId xmlns:a16="http://schemas.microsoft.com/office/drawing/2014/main" id="{1DD4B190-86F6-4682-B71A-B2B73DE4819D}"/>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021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ining Tools">
            <a:extLst>
              <a:ext uri="{FF2B5EF4-FFF2-40B4-BE49-F238E27FC236}">
                <a16:creationId xmlns:a16="http://schemas.microsoft.com/office/drawing/2014/main" id="{871DBB4B-04EB-4579-8EE7-1972F01459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4471" y="2274435"/>
            <a:ext cx="1665849" cy="1665849"/>
          </a:xfrm>
          <a:prstGeom prst="rect">
            <a:avLst/>
          </a:prstGeom>
          <a:effectLst>
            <a:outerShdw blurRad="50800" dist="38100" dir="2700000" algn="tl" rotWithShape="0">
              <a:prstClr val="black">
                <a:alpha val="40000"/>
              </a:prstClr>
            </a:outerShdw>
          </a:effectLst>
        </p:spPr>
      </p:pic>
      <p:pic>
        <p:nvPicPr>
          <p:cNvPr id="9" name="Graphic 8" descr="Handshake">
            <a:extLst>
              <a:ext uri="{FF2B5EF4-FFF2-40B4-BE49-F238E27FC236}">
                <a16:creationId xmlns:a16="http://schemas.microsoft.com/office/drawing/2014/main" id="{F3B1C291-5524-4821-BFA8-D00847833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2070" y="2152819"/>
            <a:ext cx="2186710" cy="2186710"/>
          </a:xfrm>
          <a:prstGeom prst="rect">
            <a:avLst/>
          </a:prstGeom>
          <a:effectLst>
            <a:outerShdw blurRad="50800" dist="38100" dir="2700000" algn="tl" rotWithShape="0">
              <a:prstClr val="black">
                <a:alpha val="40000"/>
              </a:prstClr>
            </a:outerShdw>
          </a:effectLst>
        </p:spPr>
      </p:pic>
      <p:pic>
        <p:nvPicPr>
          <p:cNvPr id="13" name="Graphic 12" descr="Unlock">
            <a:extLst>
              <a:ext uri="{FF2B5EF4-FFF2-40B4-BE49-F238E27FC236}">
                <a16:creationId xmlns:a16="http://schemas.microsoft.com/office/drawing/2014/main" id="{6A844FFA-ED13-4B0D-91AC-75B1C78A58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48" y="2152819"/>
            <a:ext cx="1934320" cy="193432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A1DDD121-DBD2-4ED4-90B3-66CBC78C06D3}"/>
              </a:ext>
            </a:extLst>
          </p:cNvPr>
          <p:cNvSpPr txBox="1"/>
          <p:nvPr/>
        </p:nvSpPr>
        <p:spPr>
          <a:xfrm>
            <a:off x="1096296" y="4132422"/>
            <a:ext cx="1509917" cy="606296"/>
          </a:xfrm>
          <a:prstGeom prst="rect">
            <a:avLst/>
          </a:prstGeom>
          <a:noFill/>
          <a:effectLst>
            <a:glow rad="127000">
              <a:schemeClr val="accent1"/>
            </a:glow>
          </a:effectLst>
        </p:spPr>
        <p:txBody>
          <a:bodyPr wrap="non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Security &amp;</a:t>
            </a:r>
          </a:p>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Accountability</a:t>
            </a:r>
          </a:p>
        </p:txBody>
      </p:sp>
      <p:sp>
        <p:nvSpPr>
          <p:cNvPr id="18" name="TextBox 17">
            <a:extLst>
              <a:ext uri="{FF2B5EF4-FFF2-40B4-BE49-F238E27FC236}">
                <a16:creationId xmlns:a16="http://schemas.microsoft.com/office/drawing/2014/main" id="{A06917B9-FB54-49FA-A4D9-D96357BBFF08}"/>
              </a:ext>
            </a:extLst>
          </p:cNvPr>
          <p:cNvSpPr txBox="1"/>
          <p:nvPr/>
        </p:nvSpPr>
        <p:spPr>
          <a:xfrm>
            <a:off x="3854692" y="4127363"/>
            <a:ext cx="1982529" cy="540124"/>
          </a:xfrm>
          <a:prstGeom prst="rect">
            <a:avLst/>
          </a:prstGeom>
          <a:noFill/>
          <a:effectLst>
            <a:glow rad="127000">
              <a:schemeClr val="accent1"/>
            </a:glow>
          </a:effectLst>
        </p:spPr>
        <p:txBody>
          <a:bodyPr wrap="squar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Team Communication</a:t>
            </a:r>
          </a:p>
        </p:txBody>
      </p:sp>
      <p:sp>
        <p:nvSpPr>
          <p:cNvPr id="12" name="Shape 376">
            <a:extLst>
              <a:ext uri="{FF2B5EF4-FFF2-40B4-BE49-F238E27FC236}">
                <a16:creationId xmlns:a16="http://schemas.microsoft.com/office/drawing/2014/main" id="{B689848B-1FF7-47F9-A76E-7291FE74F716}"/>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lang="en-US" sz="4000" kern="0" dirty="0">
                <a:solidFill>
                  <a:schemeClr val="accent1">
                    <a:lumMod val="50000"/>
                  </a:schemeClr>
                </a:solidFill>
                <a:latin typeface="Artifakt Legend Light"/>
                <a:ea typeface="Artifakt Legend Medium"/>
                <a:cs typeface="Artifakt Legend Medium"/>
                <a:sym typeface="Artifakt Legend Light"/>
              </a:rPr>
              <a:t>Top Collaboration Challenges</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pic>
        <p:nvPicPr>
          <p:cNvPr id="4" name="Picture 3" descr="A picture containing drawing&#10;&#10;Description automatically generated">
            <a:extLst>
              <a:ext uri="{FF2B5EF4-FFF2-40B4-BE49-F238E27FC236}">
                <a16:creationId xmlns:a16="http://schemas.microsoft.com/office/drawing/2014/main" id="{FE7F5B67-8B88-4363-9916-FEF7D01FA238}"/>
              </a:ext>
            </a:extLst>
          </p:cNvPr>
          <p:cNvPicPr>
            <a:picLocks noChangeAspect="1"/>
          </p:cNvPicPr>
          <p:nvPr/>
        </p:nvPicPr>
        <p:blipFill>
          <a:blip r:embed="rId9">
            <a:alphaModFix/>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43185" y="2677831"/>
            <a:ext cx="2335539" cy="1262453"/>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A60261C-9A05-4C9C-9B14-ED67129BEAC9}"/>
              </a:ext>
            </a:extLst>
          </p:cNvPr>
          <p:cNvSpPr txBox="1"/>
          <p:nvPr/>
        </p:nvSpPr>
        <p:spPr>
          <a:xfrm>
            <a:off x="6526116" y="4324883"/>
            <a:ext cx="196266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Project Complexity</a:t>
            </a:r>
          </a:p>
        </p:txBody>
      </p:sp>
      <p:sp>
        <p:nvSpPr>
          <p:cNvPr id="20" name="TextBox 19">
            <a:extLst>
              <a:ext uri="{FF2B5EF4-FFF2-40B4-BE49-F238E27FC236}">
                <a16:creationId xmlns:a16="http://schemas.microsoft.com/office/drawing/2014/main" id="{7B305628-EBE2-4025-9604-CC670E1F05A0}"/>
              </a:ext>
            </a:extLst>
          </p:cNvPr>
          <p:cNvSpPr txBox="1"/>
          <p:nvPr/>
        </p:nvSpPr>
        <p:spPr>
          <a:xfrm>
            <a:off x="9294470" y="4316805"/>
            <a:ext cx="166584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Inefficient Tools</a:t>
            </a:r>
          </a:p>
        </p:txBody>
      </p:sp>
      <p:sp>
        <p:nvSpPr>
          <p:cNvPr id="11" name="Rectangle: Rounded Corners 10">
            <a:extLst>
              <a:ext uri="{FF2B5EF4-FFF2-40B4-BE49-F238E27FC236}">
                <a16:creationId xmlns:a16="http://schemas.microsoft.com/office/drawing/2014/main" id="{09C2958B-CD4C-48DF-B9B3-5A9AC1A67B67}"/>
              </a:ext>
            </a:extLst>
          </p:cNvPr>
          <p:cNvSpPr/>
          <p:nvPr/>
        </p:nvSpPr>
        <p:spPr>
          <a:xfrm>
            <a:off x="6242693" y="1987167"/>
            <a:ext cx="2567931" cy="3195263"/>
          </a:xfrm>
          <a:prstGeom prst="roundRect">
            <a:avLst/>
          </a:prstGeom>
          <a:noFill/>
          <a:ln w="76200">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9" name="Picture 18">
            <a:extLst>
              <a:ext uri="{FF2B5EF4-FFF2-40B4-BE49-F238E27FC236}">
                <a16:creationId xmlns:a16="http://schemas.microsoft.com/office/drawing/2014/main" id="{4C980551-F609-419E-A798-BEEC9E59D77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21" name="Straight Connector 20">
            <a:extLst>
              <a:ext uri="{FF2B5EF4-FFF2-40B4-BE49-F238E27FC236}">
                <a16:creationId xmlns:a16="http://schemas.microsoft.com/office/drawing/2014/main" id="{7AC7FCDA-3C28-4D06-882D-52EAA1DACD4B}"/>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95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ining Tools">
            <a:extLst>
              <a:ext uri="{FF2B5EF4-FFF2-40B4-BE49-F238E27FC236}">
                <a16:creationId xmlns:a16="http://schemas.microsoft.com/office/drawing/2014/main" id="{871DBB4B-04EB-4579-8EE7-1972F01459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4471" y="2274435"/>
            <a:ext cx="1665849" cy="1665849"/>
          </a:xfrm>
          <a:prstGeom prst="rect">
            <a:avLst/>
          </a:prstGeom>
          <a:effectLst>
            <a:outerShdw blurRad="50800" dist="38100" dir="2700000" algn="tl" rotWithShape="0">
              <a:prstClr val="black">
                <a:alpha val="40000"/>
              </a:prstClr>
            </a:outerShdw>
          </a:effectLst>
        </p:spPr>
      </p:pic>
      <p:pic>
        <p:nvPicPr>
          <p:cNvPr id="9" name="Graphic 8" descr="Handshake">
            <a:extLst>
              <a:ext uri="{FF2B5EF4-FFF2-40B4-BE49-F238E27FC236}">
                <a16:creationId xmlns:a16="http://schemas.microsoft.com/office/drawing/2014/main" id="{F3B1C291-5524-4821-BFA8-D00847833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2070" y="2152819"/>
            <a:ext cx="2186710" cy="2186710"/>
          </a:xfrm>
          <a:prstGeom prst="rect">
            <a:avLst/>
          </a:prstGeom>
          <a:effectLst>
            <a:outerShdw blurRad="50800" dist="38100" dir="2700000" algn="tl" rotWithShape="0">
              <a:prstClr val="black">
                <a:alpha val="40000"/>
              </a:prstClr>
            </a:outerShdw>
          </a:effectLst>
        </p:spPr>
      </p:pic>
      <p:pic>
        <p:nvPicPr>
          <p:cNvPr id="13" name="Graphic 12" descr="Unlock">
            <a:extLst>
              <a:ext uri="{FF2B5EF4-FFF2-40B4-BE49-F238E27FC236}">
                <a16:creationId xmlns:a16="http://schemas.microsoft.com/office/drawing/2014/main" id="{6A844FFA-ED13-4B0D-91AC-75B1C78A58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48" y="2152819"/>
            <a:ext cx="1934320" cy="193432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A1DDD121-DBD2-4ED4-90B3-66CBC78C06D3}"/>
              </a:ext>
            </a:extLst>
          </p:cNvPr>
          <p:cNvSpPr txBox="1"/>
          <p:nvPr/>
        </p:nvSpPr>
        <p:spPr>
          <a:xfrm>
            <a:off x="1096296" y="4132422"/>
            <a:ext cx="1509917" cy="606296"/>
          </a:xfrm>
          <a:prstGeom prst="rect">
            <a:avLst/>
          </a:prstGeom>
          <a:noFill/>
          <a:effectLst>
            <a:glow rad="127000">
              <a:schemeClr val="accent1"/>
            </a:glow>
          </a:effectLst>
        </p:spPr>
        <p:txBody>
          <a:bodyPr wrap="non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Security &amp;</a:t>
            </a:r>
          </a:p>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Accountability</a:t>
            </a:r>
          </a:p>
        </p:txBody>
      </p:sp>
      <p:sp>
        <p:nvSpPr>
          <p:cNvPr id="18" name="TextBox 17">
            <a:extLst>
              <a:ext uri="{FF2B5EF4-FFF2-40B4-BE49-F238E27FC236}">
                <a16:creationId xmlns:a16="http://schemas.microsoft.com/office/drawing/2014/main" id="{A06917B9-FB54-49FA-A4D9-D96357BBFF08}"/>
              </a:ext>
            </a:extLst>
          </p:cNvPr>
          <p:cNvSpPr txBox="1"/>
          <p:nvPr/>
        </p:nvSpPr>
        <p:spPr>
          <a:xfrm>
            <a:off x="3854692" y="4127363"/>
            <a:ext cx="1982529" cy="540124"/>
          </a:xfrm>
          <a:prstGeom prst="rect">
            <a:avLst/>
          </a:prstGeom>
          <a:noFill/>
          <a:effectLst>
            <a:glow rad="127000">
              <a:schemeClr val="accent1"/>
            </a:glow>
          </a:effectLst>
        </p:spPr>
        <p:txBody>
          <a:bodyPr wrap="square" lIns="68556" tIns="34278" rIns="68556" bIns="34278" rtlCol="0">
            <a:spAutoFit/>
          </a:bodyPr>
          <a:lstStyle/>
          <a:p>
            <a:pPr marL="0" marR="0" lvl="0" indent="0" algn="ctr"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Team Communication</a:t>
            </a:r>
          </a:p>
        </p:txBody>
      </p:sp>
      <p:sp>
        <p:nvSpPr>
          <p:cNvPr id="12" name="Shape 376">
            <a:extLst>
              <a:ext uri="{FF2B5EF4-FFF2-40B4-BE49-F238E27FC236}">
                <a16:creationId xmlns:a16="http://schemas.microsoft.com/office/drawing/2014/main" id="{B689848B-1FF7-47F9-A76E-7291FE74F716}"/>
              </a:ext>
            </a:extLst>
          </p:cNvPr>
          <p:cNvSpPr/>
          <p:nvPr/>
        </p:nvSpPr>
        <p:spPr>
          <a:xfrm>
            <a:off x="609601" y="415599"/>
            <a:ext cx="10972801" cy="1474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marL="0" marR="0" lvl="0" indent="0" algn="l" defTabSz="410766" rtl="0" eaLnBrk="1" fontAlgn="auto" latinLnBrk="0" hangingPunct="0">
              <a:lnSpc>
                <a:spcPct val="90000"/>
              </a:lnSpc>
              <a:spcBef>
                <a:spcPts val="0"/>
              </a:spcBef>
              <a:spcAft>
                <a:spcPts val="0"/>
              </a:spcAft>
              <a:buClrTx/>
              <a:buSzTx/>
              <a:buFontTx/>
              <a:buNone/>
              <a:tabLst/>
              <a:defRPr sz="8000">
                <a:solidFill>
                  <a:srgbClr val="FFFFFF"/>
                </a:solidFill>
                <a:latin typeface="Artifakt Legend Medium"/>
                <a:ea typeface="Artifakt Legend Medium"/>
                <a:cs typeface="Artifakt Legend Medium"/>
                <a:sym typeface="Artifakt Legend Medium"/>
              </a:defRPr>
            </a:pPr>
            <a:r>
              <a:rPr lang="en-US" sz="4000" kern="0" dirty="0">
                <a:solidFill>
                  <a:schemeClr val="accent1">
                    <a:lumMod val="50000"/>
                  </a:schemeClr>
                </a:solidFill>
                <a:latin typeface="Artifakt Legend Light"/>
                <a:ea typeface="Artifakt Legend Medium"/>
                <a:cs typeface="Artifakt Legend Medium"/>
                <a:sym typeface="Artifakt Legend Light"/>
              </a:rPr>
              <a:t>Top Collaboration Challenges</a:t>
            </a:r>
            <a:endParaRPr kumimoji="0" sz="4000" b="0" i="0" u="none" strike="noStrike" kern="0" cap="none" spc="0" normalizeH="0" baseline="0" noProof="0" dirty="0">
              <a:ln>
                <a:noFill/>
              </a:ln>
              <a:solidFill>
                <a:schemeClr val="accent1">
                  <a:lumMod val="50000"/>
                </a:schemeClr>
              </a:solidFill>
              <a:effectLst/>
              <a:uLnTx/>
              <a:uFillTx/>
              <a:latin typeface="Artifakt Legend Medium"/>
              <a:ea typeface="Artifakt Legend Medium"/>
              <a:cs typeface="Artifakt Legend Medium"/>
              <a:sym typeface="Artifakt Legend Medium"/>
            </a:endParaRPr>
          </a:p>
        </p:txBody>
      </p:sp>
      <p:pic>
        <p:nvPicPr>
          <p:cNvPr id="4" name="Picture 3" descr="A picture containing drawing&#10;&#10;Description automatically generated">
            <a:extLst>
              <a:ext uri="{FF2B5EF4-FFF2-40B4-BE49-F238E27FC236}">
                <a16:creationId xmlns:a16="http://schemas.microsoft.com/office/drawing/2014/main" id="{FE7F5B67-8B88-4363-9916-FEF7D01FA238}"/>
              </a:ext>
            </a:extLst>
          </p:cNvPr>
          <p:cNvPicPr>
            <a:picLocks noChangeAspect="1"/>
          </p:cNvPicPr>
          <p:nvPr/>
        </p:nvPicPr>
        <p:blipFill>
          <a:blip r:embed="rId9">
            <a:alphaModFix/>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43185" y="2677831"/>
            <a:ext cx="2335539" cy="1262453"/>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A60261C-9A05-4C9C-9B14-ED67129BEAC9}"/>
              </a:ext>
            </a:extLst>
          </p:cNvPr>
          <p:cNvSpPr txBox="1"/>
          <p:nvPr/>
        </p:nvSpPr>
        <p:spPr>
          <a:xfrm>
            <a:off x="6526116" y="4324883"/>
            <a:ext cx="196266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Project Complexity</a:t>
            </a:r>
          </a:p>
        </p:txBody>
      </p:sp>
      <p:sp>
        <p:nvSpPr>
          <p:cNvPr id="20" name="TextBox 19">
            <a:extLst>
              <a:ext uri="{FF2B5EF4-FFF2-40B4-BE49-F238E27FC236}">
                <a16:creationId xmlns:a16="http://schemas.microsoft.com/office/drawing/2014/main" id="{7B305628-EBE2-4025-9604-CC670E1F05A0}"/>
              </a:ext>
            </a:extLst>
          </p:cNvPr>
          <p:cNvSpPr txBox="1"/>
          <p:nvPr/>
        </p:nvSpPr>
        <p:spPr>
          <a:xfrm>
            <a:off x="9294470" y="4316805"/>
            <a:ext cx="1665849" cy="304675"/>
          </a:xfrm>
          <a:prstGeom prst="rect">
            <a:avLst/>
          </a:prstGeom>
          <a:noFill/>
        </p:spPr>
        <p:txBody>
          <a:bodyPr wrap="square" lIns="68556" tIns="34278" rIns="68556" bIns="34278" rtlCol="0">
            <a:spAutoFit/>
          </a:bodyPr>
          <a:lstStyle/>
          <a:p>
            <a:pPr marL="0" marR="0" lvl="0" indent="0" algn="l" defTabSz="609344" rtl="0" eaLnBrk="1" fontAlgn="auto" latinLnBrk="0" hangingPunct="1">
              <a:lnSpc>
                <a:spcPct val="85000"/>
              </a:lnSpc>
              <a:spcBef>
                <a:spcPts val="450"/>
              </a:spcBef>
              <a:spcAft>
                <a:spcPts val="0"/>
              </a:spcAft>
              <a:buClrTx/>
              <a:buSzTx/>
              <a:buFontTx/>
              <a:buNone/>
              <a:tabLst/>
              <a:defRPr/>
            </a:pPr>
            <a:r>
              <a:rPr kumimoji="0" lang="en-US" sz="18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Artifakt ElementOfc" panose="020B0504020101020102" pitchFamily="34" charset="0"/>
                <a:ea typeface="+mn-ea"/>
                <a:cs typeface="Artifakt ElementOfc" panose="020B0504020101020102" pitchFamily="34" charset="0"/>
              </a:rPr>
              <a:t>Inefficient Tools</a:t>
            </a:r>
          </a:p>
        </p:txBody>
      </p:sp>
      <p:sp>
        <p:nvSpPr>
          <p:cNvPr id="11" name="Rectangle: Rounded Corners 10">
            <a:extLst>
              <a:ext uri="{FF2B5EF4-FFF2-40B4-BE49-F238E27FC236}">
                <a16:creationId xmlns:a16="http://schemas.microsoft.com/office/drawing/2014/main" id="{09C2958B-CD4C-48DF-B9B3-5A9AC1A67B67}"/>
              </a:ext>
            </a:extLst>
          </p:cNvPr>
          <p:cNvSpPr/>
          <p:nvPr/>
        </p:nvSpPr>
        <p:spPr>
          <a:xfrm>
            <a:off x="8985894" y="1987167"/>
            <a:ext cx="2255178" cy="3195263"/>
          </a:xfrm>
          <a:prstGeom prst="roundRect">
            <a:avLst/>
          </a:prstGeom>
          <a:noFill/>
          <a:ln w="76200">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9" name="Picture 18">
            <a:extLst>
              <a:ext uri="{FF2B5EF4-FFF2-40B4-BE49-F238E27FC236}">
                <a16:creationId xmlns:a16="http://schemas.microsoft.com/office/drawing/2014/main" id="{86830AF4-4B9B-4E57-879F-CC662B6709D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21" name="Straight Connector 20">
            <a:extLst>
              <a:ext uri="{FF2B5EF4-FFF2-40B4-BE49-F238E27FC236}">
                <a16:creationId xmlns:a16="http://schemas.microsoft.com/office/drawing/2014/main" id="{C77CDBB9-A867-445C-BC8D-E6BCD299FDDD}"/>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58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F29C11-DBD7-4C98-BCB2-E4246C16A51E}"/>
              </a:ext>
            </a:extLst>
          </p:cNvPr>
          <p:cNvSpPr txBox="1"/>
          <p:nvPr/>
        </p:nvSpPr>
        <p:spPr>
          <a:xfrm>
            <a:off x="3614040" y="2919228"/>
            <a:ext cx="5094984"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accent1">
                    <a:lumMod val="50000"/>
                  </a:schemeClr>
                </a:solidFill>
                <a:effectLst>
                  <a:outerShdw blurRad="38100" dist="38100" dir="2700000" algn="tl">
                    <a:srgbClr val="000000">
                      <a:alpha val="43137"/>
                    </a:srgbClr>
                  </a:outerShdw>
                </a:effectLst>
                <a:uFillTx/>
                <a:latin typeface="+mn-lt"/>
                <a:ea typeface="+mn-ea"/>
                <a:cs typeface="+mn-cs"/>
                <a:sym typeface="Helvetica Light"/>
              </a:rPr>
              <a:t>What If You Could?</a:t>
            </a:r>
          </a:p>
        </p:txBody>
      </p:sp>
      <p:pic>
        <p:nvPicPr>
          <p:cNvPr id="5" name="Picture 4">
            <a:extLst>
              <a:ext uri="{FF2B5EF4-FFF2-40B4-BE49-F238E27FC236}">
                <a16:creationId xmlns:a16="http://schemas.microsoft.com/office/drawing/2014/main" id="{E6AA95B2-9968-49FC-9456-82A9524BFE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764" y="6249874"/>
            <a:ext cx="976381" cy="391138"/>
          </a:xfrm>
          <a:prstGeom prst="rect">
            <a:avLst/>
          </a:prstGeom>
        </p:spPr>
      </p:pic>
      <p:cxnSp>
        <p:nvCxnSpPr>
          <p:cNvPr id="6" name="Straight Connector 5">
            <a:extLst>
              <a:ext uri="{FF2B5EF4-FFF2-40B4-BE49-F238E27FC236}">
                <a16:creationId xmlns:a16="http://schemas.microsoft.com/office/drawing/2014/main" id="{A33938F6-58CC-4805-A7E4-015D9DCA289A}"/>
              </a:ext>
            </a:extLst>
          </p:cNvPr>
          <p:cNvCxnSpPr>
            <a:cxnSpLocks/>
          </p:cNvCxnSpPr>
          <p:nvPr/>
        </p:nvCxnSpPr>
        <p:spPr>
          <a:xfrm>
            <a:off x="1588655" y="6445443"/>
            <a:ext cx="9864436" cy="0"/>
          </a:xfrm>
          <a:prstGeom prst="line">
            <a:avLst/>
          </a:prstGeom>
          <a:ln w="25400" cap="flat">
            <a:gradFill>
              <a:gsLst>
                <a:gs pos="69000">
                  <a:srgbClr val="909CB2"/>
                </a:gs>
                <a:gs pos="0">
                  <a:schemeClr val="accent1">
                    <a:lumMod val="50000"/>
                  </a:schemeClr>
                </a:gs>
                <a:gs pos="100000">
                  <a:schemeClr val="accent5"/>
                </a:gs>
              </a:gsLst>
              <a:lin ang="0" scaled="0"/>
            </a:gra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7575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1390</TotalTime>
  <Words>1989</Words>
  <Application>Microsoft Office PowerPoint</Application>
  <PresentationFormat>Widescreen</PresentationFormat>
  <Paragraphs>160</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Artifakt Element</vt:lpstr>
      <vt:lpstr>Artifakt Element Medium</vt:lpstr>
      <vt:lpstr>Artifakt ElementOfc</vt:lpstr>
      <vt:lpstr>Artifakt Legend Light</vt:lpstr>
      <vt:lpstr>Artifakt Legend Medium</vt:lpstr>
      <vt:lpstr>Artifakt LegendOfc</vt:lpstr>
      <vt:lpstr>Calibri</vt:lpstr>
      <vt:lpstr>Calibri Light</vt:lpstr>
      <vt:lpstr>Gill Sans</vt:lpstr>
      <vt:lpstr>Office Theme</vt:lpstr>
      <vt:lpstr>PowerPoint Presentation</vt:lpstr>
      <vt:lpstr>PowerPoint Presentation</vt:lpstr>
      <vt:lpstr>Industry Reaction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Graff</dc:creator>
  <cp:lastModifiedBy>Aaron Callagher</cp:lastModifiedBy>
  <cp:revision>57</cp:revision>
  <dcterms:created xsi:type="dcterms:W3CDTF">2019-05-16T17:41:52Z</dcterms:created>
  <dcterms:modified xsi:type="dcterms:W3CDTF">2019-11-15T17:31:08Z</dcterms:modified>
</cp:coreProperties>
</file>